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8CB2"/>
    <a:srgbClr val="4B569E"/>
    <a:srgbClr val="1530B4"/>
    <a:srgbClr val="1B8CB2"/>
    <a:srgbClr val="147FAE"/>
    <a:srgbClr val="269FB8"/>
    <a:srgbClr val="2899B6"/>
    <a:srgbClr val="188CB3"/>
    <a:srgbClr val="00C3A5"/>
    <a:srgbClr val="006CA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1498"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AB6674-EB27-994C-A905-1D122DBD1C2E}" type="datetimeFigureOut">
              <a:rPr lang="en-US" smtClean="0"/>
              <a:t>2/17/2020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88733B-3D0B-6E4E-AE60-031C1700E890}" type="slidenum">
              <a:rPr lang="en-US" smtClean="0"/>
              <a:t>‹nr.›</a:t>
            </a:fld>
            <a:endParaRPr lang="en-US"/>
          </a:p>
        </p:txBody>
      </p:sp>
    </p:spTree>
    <p:extLst>
      <p:ext uri="{BB962C8B-B14F-4D97-AF65-F5344CB8AC3E}">
        <p14:creationId xmlns:p14="http://schemas.microsoft.com/office/powerpoint/2010/main" val="30708114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88733B-3D0B-6E4E-AE60-031C1700E890}" type="slidenum">
              <a:rPr lang="en-US" smtClean="0"/>
              <a:t>1</a:t>
            </a:fld>
            <a:endParaRPr lang="en-US"/>
          </a:p>
        </p:txBody>
      </p:sp>
    </p:spTree>
    <p:extLst>
      <p:ext uri="{BB962C8B-B14F-4D97-AF65-F5344CB8AC3E}">
        <p14:creationId xmlns:p14="http://schemas.microsoft.com/office/powerpoint/2010/main" val="297109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lang="en-US"/>
          </a:p>
        </p:txBody>
      </p:sp>
      <p:sp>
        <p:nvSpPr>
          <p:cNvPr id="4" name="Date Placeholder 3"/>
          <p:cNvSpPr>
            <a:spLocks noGrp="1"/>
          </p:cNvSpPr>
          <p:nvPr>
            <p:ph type="dt" sz="half" idx="10"/>
          </p:nvPr>
        </p:nvSpPr>
        <p:spPr/>
        <p:txBody>
          <a:bodyPr/>
          <a:lstStyle/>
          <a:p>
            <a:fld id="{51F8EF0B-12BF-FB45-8F30-C3AAC4427A0F}" type="datetimeFigureOut">
              <a:rPr lang="en-US" smtClean="0"/>
              <a:t>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FA3F9-C1D3-3242-B774-EB284E9E81B2}" type="slidenum">
              <a:rPr lang="en-US" smtClean="0"/>
              <a:t>‹nr.›</a:t>
            </a:fld>
            <a:endParaRPr lang="en-US"/>
          </a:p>
        </p:txBody>
      </p:sp>
    </p:spTree>
    <p:extLst>
      <p:ext uri="{BB962C8B-B14F-4D97-AF65-F5344CB8AC3E}">
        <p14:creationId xmlns:p14="http://schemas.microsoft.com/office/powerpoint/2010/main" val="351886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51F8EF0B-12BF-FB45-8F30-C3AAC4427A0F}" type="datetimeFigureOut">
              <a:rPr lang="en-US" smtClean="0"/>
              <a:t>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FA3F9-C1D3-3242-B774-EB284E9E81B2}" type="slidenum">
              <a:rPr lang="en-US" smtClean="0"/>
              <a:t>‹nr.›</a:t>
            </a:fld>
            <a:endParaRPr lang="en-US"/>
          </a:p>
        </p:txBody>
      </p:sp>
    </p:spTree>
    <p:extLst>
      <p:ext uri="{BB962C8B-B14F-4D97-AF65-F5344CB8AC3E}">
        <p14:creationId xmlns:p14="http://schemas.microsoft.com/office/powerpoint/2010/main" val="3164419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51F8EF0B-12BF-FB45-8F30-C3AAC4427A0F}" type="datetimeFigureOut">
              <a:rPr lang="en-US" smtClean="0"/>
              <a:t>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FA3F9-C1D3-3242-B774-EB284E9E81B2}" type="slidenum">
              <a:rPr lang="en-US" smtClean="0"/>
              <a:t>‹nr.›</a:t>
            </a:fld>
            <a:endParaRPr lang="en-US"/>
          </a:p>
        </p:txBody>
      </p:sp>
    </p:spTree>
    <p:extLst>
      <p:ext uri="{BB962C8B-B14F-4D97-AF65-F5344CB8AC3E}">
        <p14:creationId xmlns:p14="http://schemas.microsoft.com/office/powerpoint/2010/main" val="1158975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51F8EF0B-12BF-FB45-8F30-C3AAC4427A0F}" type="datetimeFigureOut">
              <a:rPr lang="en-US" smtClean="0"/>
              <a:t>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FA3F9-C1D3-3242-B774-EB284E9E81B2}" type="slidenum">
              <a:rPr lang="en-US" smtClean="0"/>
              <a:t>‹nr.›</a:t>
            </a:fld>
            <a:endParaRPr lang="en-US"/>
          </a:p>
        </p:txBody>
      </p:sp>
    </p:spTree>
    <p:extLst>
      <p:ext uri="{BB962C8B-B14F-4D97-AF65-F5344CB8AC3E}">
        <p14:creationId xmlns:p14="http://schemas.microsoft.com/office/powerpoint/2010/main" val="461736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51F8EF0B-12BF-FB45-8F30-C3AAC4427A0F}" type="datetimeFigureOut">
              <a:rPr lang="en-US" smtClean="0"/>
              <a:t>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FA3F9-C1D3-3242-B774-EB284E9E81B2}" type="slidenum">
              <a:rPr lang="en-US" smtClean="0"/>
              <a:t>‹nr.›</a:t>
            </a:fld>
            <a:endParaRPr lang="en-US"/>
          </a:p>
        </p:txBody>
      </p:sp>
    </p:spTree>
    <p:extLst>
      <p:ext uri="{BB962C8B-B14F-4D97-AF65-F5344CB8AC3E}">
        <p14:creationId xmlns:p14="http://schemas.microsoft.com/office/powerpoint/2010/main" val="332047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4"/>
          <p:cNvSpPr>
            <a:spLocks noGrp="1"/>
          </p:cNvSpPr>
          <p:nvPr>
            <p:ph type="dt" sz="half" idx="10"/>
          </p:nvPr>
        </p:nvSpPr>
        <p:spPr/>
        <p:txBody>
          <a:bodyPr/>
          <a:lstStyle/>
          <a:p>
            <a:fld id="{51F8EF0B-12BF-FB45-8F30-C3AAC4427A0F}" type="datetimeFigureOut">
              <a:rPr lang="en-US" smtClean="0"/>
              <a:t>2/17/2020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FA3F9-C1D3-3242-B774-EB284E9E81B2}" type="slidenum">
              <a:rPr lang="en-US" smtClean="0"/>
              <a:t>‹nr.›</a:t>
            </a:fld>
            <a:endParaRPr lang="en-US"/>
          </a:p>
        </p:txBody>
      </p:sp>
    </p:spTree>
    <p:extLst>
      <p:ext uri="{BB962C8B-B14F-4D97-AF65-F5344CB8AC3E}">
        <p14:creationId xmlns:p14="http://schemas.microsoft.com/office/powerpoint/2010/main" val="1089656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6"/>
          <p:cNvSpPr>
            <a:spLocks noGrp="1"/>
          </p:cNvSpPr>
          <p:nvPr>
            <p:ph type="dt" sz="half" idx="10"/>
          </p:nvPr>
        </p:nvSpPr>
        <p:spPr/>
        <p:txBody>
          <a:bodyPr/>
          <a:lstStyle/>
          <a:p>
            <a:fld id="{51F8EF0B-12BF-FB45-8F30-C3AAC4427A0F}" type="datetimeFigureOut">
              <a:rPr lang="en-US" smtClean="0"/>
              <a:t>2/17/2020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1FA3F9-C1D3-3242-B774-EB284E9E81B2}" type="slidenum">
              <a:rPr lang="en-US" smtClean="0"/>
              <a:t>‹nr.›</a:t>
            </a:fld>
            <a:endParaRPr lang="en-US"/>
          </a:p>
        </p:txBody>
      </p:sp>
    </p:spTree>
    <p:extLst>
      <p:ext uri="{BB962C8B-B14F-4D97-AF65-F5344CB8AC3E}">
        <p14:creationId xmlns:p14="http://schemas.microsoft.com/office/powerpoint/2010/main" val="2501060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2"/>
          <p:cNvSpPr>
            <a:spLocks noGrp="1"/>
          </p:cNvSpPr>
          <p:nvPr>
            <p:ph type="dt" sz="half" idx="10"/>
          </p:nvPr>
        </p:nvSpPr>
        <p:spPr/>
        <p:txBody>
          <a:bodyPr/>
          <a:lstStyle/>
          <a:p>
            <a:fld id="{51F8EF0B-12BF-FB45-8F30-C3AAC4427A0F}" type="datetimeFigureOut">
              <a:rPr lang="en-US" smtClean="0"/>
              <a:t>2/17/2020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1FA3F9-C1D3-3242-B774-EB284E9E81B2}" type="slidenum">
              <a:rPr lang="en-US" smtClean="0"/>
              <a:t>‹nr.›</a:t>
            </a:fld>
            <a:endParaRPr lang="en-US"/>
          </a:p>
        </p:txBody>
      </p:sp>
    </p:spTree>
    <p:extLst>
      <p:ext uri="{BB962C8B-B14F-4D97-AF65-F5344CB8AC3E}">
        <p14:creationId xmlns:p14="http://schemas.microsoft.com/office/powerpoint/2010/main" val="1035310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8EF0B-12BF-FB45-8F30-C3AAC4427A0F}" type="datetimeFigureOut">
              <a:rPr lang="en-US" smtClean="0"/>
              <a:t>2/17/2020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1FA3F9-C1D3-3242-B774-EB284E9E81B2}" type="slidenum">
              <a:rPr lang="en-US" smtClean="0"/>
              <a:t>‹nr.›</a:t>
            </a:fld>
            <a:endParaRPr lang="en-US"/>
          </a:p>
        </p:txBody>
      </p:sp>
    </p:spTree>
    <p:extLst>
      <p:ext uri="{BB962C8B-B14F-4D97-AF65-F5344CB8AC3E}">
        <p14:creationId xmlns:p14="http://schemas.microsoft.com/office/powerpoint/2010/main" val="3985578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51F8EF0B-12BF-FB45-8F30-C3AAC4427A0F}" type="datetimeFigureOut">
              <a:rPr lang="en-US" smtClean="0"/>
              <a:t>2/17/2020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FA3F9-C1D3-3242-B774-EB284E9E81B2}" type="slidenum">
              <a:rPr lang="en-US" smtClean="0"/>
              <a:t>‹nr.›</a:t>
            </a:fld>
            <a:endParaRPr lang="en-US"/>
          </a:p>
        </p:txBody>
      </p:sp>
    </p:spTree>
    <p:extLst>
      <p:ext uri="{BB962C8B-B14F-4D97-AF65-F5344CB8AC3E}">
        <p14:creationId xmlns:p14="http://schemas.microsoft.com/office/powerpoint/2010/main" val="420256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51F8EF0B-12BF-FB45-8F30-C3AAC4427A0F}" type="datetimeFigureOut">
              <a:rPr lang="en-US" smtClean="0"/>
              <a:t>2/17/2020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FA3F9-C1D3-3242-B774-EB284E9E81B2}" type="slidenum">
              <a:rPr lang="en-US" smtClean="0"/>
              <a:t>‹nr.›</a:t>
            </a:fld>
            <a:endParaRPr lang="en-US"/>
          </a:p>
        </p:txBody>
      </p:sp>
    </p:spTree>
    <p:extLst>
      <p:ext uri="{BB962C8B-B14F-4D97-AF65-F5344CB8AC3E}">
        <p14:creationId xmlns:p14="http://schemas.microsoft.com/office/powerpoint/2010/main" val="337753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8EF0B-12BF-FB45-8F30-C3AAC4427A0F}" type="datetimeFigureOut">
              <a:rPr lang="en-US" smtClean="0"/>
              <a:t>2/17/2020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FA3F9-C1D3-3242-B774-EB284E9E81B2}" type="slidenum">
              <a:rPr lang="en-US" smtClean="0"/>
              <a:t>‹nr.›</a:t>
            </a:fld>
            <a:endParaRPr lang="en-US"/>
          </a:p>
        </p:txBody>
      </p:sp>
    </p:spTree>
    <p:extLst>
      <p:ext uri="{BB962C8B-B14F-4D97-AF65-F5344CB8AC3E}">
        <p14:creationId xmlns:p14="http://schemas.microsoft.com/office/powerpoint/2010/main" val="1229543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jfi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web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7137" y="-38054"/>
            <a:ext cx="2355709" cy="6858000"/>
          </a:xfrm>
          <a:prstGeom prst="rect">
            <a:avLst/>
          </a:prstGeom>
          <a:gradFill flip="none" rotWithShape="1">
            <a:gsLst>
              <a:gs pos="0">
                <a:schemeClr val="tx1">
                  <a:alpha val="62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20546" y="3404490"/>
            <a:ext cx="2334233" cy="307777"/>
          </a:xfrm>
          <a:prstGeom prst="rect">
            <a:avLst/>
          </a:prstGeom>
          <a:noFill/>
        </p:spPr>
        <p:txBody>
          <a:bodyPr wrap="square" rtlCol="0">
            <a:spAutoFit/>
          </a:bodyPr>
          <a:lstStyle/>
          <a:p>
            <a:pPr algn="ctr"/>
            <a:r>
              <a:rPr lang="en-US" sz="1400" dirty="0">
                <a:solidFill>
                  <a:schemeClr val="bg1"/>
                </a:solidFill>
              </a:rPr>
              <a:t>Erik </a:t>
            </a:r>
            <a:r>
              <a:rPr lang="en-US" sz="1400" dirty="0" err="1">
                <a:solidFill>
                  <a:schemeClr val="bg1"/>
                </a:solidFill>
              </a:rPr>
              <a:t>Peeters</a:t>
            </a:r>
            <a:endParaRPr lang="en-US" sz="1400" dirty="0">
              <a:solidFill>
                <a:schemeClr val="bg1"/>
              </a:solidFill>
            </a:endParaRPr>
          </a:p>
        </p:txBody>
      </p:sp>
      <p:sp>
        <p:nvSpPr>
          <p:cNvPr id="11" name="TextBox 10"/>
          <p:cNvSpPr txBox="1"/>
          <p:nvPr/>
        </p:nvSpPr>
        <p:spPr>
          <a:xfrm>
            <a:off x="388200" y="3787967"/>
            <a:ext cx="1538351" cy="261610"/>
          </a:xfrm>
          <a:prstGeom prst="rect">
            <a:avLst/>
          </a:prstGeom>
          <a:noFill/>
        </p:spPr>
        <p:txBody>
          <a:bodyPr wrap="square" rtlCol="0">
            <a:spAutoFit/>
          </a:bodyPr>
          <a:lstStyle/>
          <a:p>
            <a:pPr algn="ctr"/>
            <a:r>
              <a:rPr lang="en-US" sz="1100" dirty="0">
                <a:solidFill>
                  <a:srgbClr val="FFFFFF"/>
                </a:solidFill>
              </a:rPr>
              <a:t>46, </a:t>
            </a:r>
            <a:r>
              <a:rPr lang="en-US" sz="1100" dirty="0" err="1">
                <a:solidFill>
                  <a:srgbClr val="FFFFFF"/>
                </a:solidFill>
              </a:rPr>
              <a:t>Harelbeke</a:t>
            </a:r>
            <a:endParaRPr lang="en-US" sz="1100" dirty="0">
              <a:solidFill>
                <a:srgbClr val="FFFFFF"/>
              </a:solidFill>
            </a:endParaRPr>
          </a:p>
        </p:txBody>
      </p:sp>
      <p:sp>
        <p:nvSpPr>
          <p:cNvPr id="12" name="TextBox 11"/>
          <p:cNvSpPr txBox="1"/>
          <p:nvPr/>
        </p:nvSpPr>
        <p:spPr>
          <a:xfrm>
            <a:off x="411112" y="4148587"/>
            <a:ext cx="1538351" cy="400110"/>
          </a:xfrm>
          <a:prstGeom prst="rect">
            <a:avLst/>
          </a:prstGeom>
          <a:noFill/>
        </p:spPr>
        <p:txBody>
          <a:bodyPr wrap="square" rtlCol="0">
            <a:spAutoFit/>
          </a:bodyPr>
          <a:lstStyle/>
          <a:p>
            <a:pPr algn="ctr"/>
            <a:r>
              <a:rPr lang="en-US" sz="1000" dirty="0">
                <a:solidFill>
                  <a:srgbClr val="FFFFFF"/>
                </a:solidFill>
              </a:rPr>
              <a:t>Directeur </a:t>
            </a:r>
            <a:r>
              <a:rPr lang="en-US" sz="1000" dirty="0" err="1">
                <a:solidFill>
                  <a:srgbClr val="FFFFFF"/>
                </a:solidFill>
              </a:rPr>
              <a:t>lagere</a:t>
            </a:r>
            <a:r>
              <a:rPr lang="en-US" sz="1000" dirty="0">
                <a:solidFill>
                  <a:srgbClr val="FFFFFF"/>
                </a:solidFill>
              </a:rPr>
              <a:t> school </a:t>
            </a:r>
            <a:r>
              <a:rPr lang="en-US" sz="1000" dirty="0" err="1">
                <a:solidFill>
                  <a:srgbClr val="FFFFFF"/>
                </a:solidFill>
              </a:rPr>
              <a:t>Klim</a:t>
            </a:r>
            <a:r>
              <a:rPr lang="en-US" sz="1000" dirty="0">
                <a:solidFill>
                  <a:srgbClr val="FFFFFF"/>
                </a:solidFill>
              </a:rPr>
              <a:t> Op</a:t>
            </a:r>
          </a:p>
        </p:txBody>
      </p:sp>
      <p:cxnSp>
        <p:nvCxnSpPr>
          <p:cNvPr id="14" name="Straight Connector 13"/>
          <p:cNvCxnSpPr/>
          <p:nvPr/>
        </p:nvCxnSpPr>
        <p:spPr>
          <a:xfrm>
            <a:off x="772667" y="4049577"/>
            <a:ext cx="745127" cy="0"/>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652" y="4742880"/>
            <a:ext cx="1538351" cy="1592487"/>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en-US" sz="1200" b="1" baseline="30000" dirty="0">
                <a:solidFill>
                  <a:schemeClr val="bg1"/>
                </a:solidFill>
              </a:rPr>
              <a:t>Is al 9 </a:t>
            </a:r>
            <a:r>
              <a:rPr lang="en-US" sz="1200" b="1" baseline="30000" dirty="0" err="1">
                <a:solidFill>
                  <a:schemeClr val="bg1"/>
                </a:solidFill>
              </a:rPr>
              <a:t>jaar</a:t>
            </a:r>
            <a:r>
              <a:rPr lang="en-US" sz="1200" b="1" baseline="30000" dirty="0">
                <a:solidFill>
                  <a:schemeClr val="bg1"/>
                </a:solidFill>
              </a:rPr>
              <a:t> </a:t>
            </a:r>
            <a:r>
              <a:rPr lang="en-US" sz="1200" b="1" baseline="30000" dirty="0" err="1">
                <a:solidFill>
                  <a:schemeClr val="bg1"/>
                </a:solidFill>
              </a:rPr>
              <a:t>directeur</a:t>
            </a:r>
            <a:endParaRPr lang="en-US" sz="1200" b="1" baseline="30000" dirty="0">
              <a:solidFill>
                <a:schemeClr val="bg1"/>
              </a:solidFill>
            </a:endParaRPr>
          </a:p>
          <a:p>
            <a:pPr marL="171450" indent="-171450">
              <a:lnSpc>
                <a:spcPct val="120000"/>
              </a:lnSpc>
              <a:buFont typeface="Arial" panose="020B0604020202020204" pitchFamily="34" charset="0"/>
              <a:buChar char="•"/>
            </a:pPr>
            <a:endParaRPr lang="en-US" sz="1200" b="1" baseline="30000" dirty="0">
              <a:solidFill>
                <a:schemeClr val="bg1"/>
              </a:solidFill>
            </a:endParaRPr>
          </a:p>
          <a:p>
            <a:pPr marL="171450" indent="-171450">
              <a:lnSpc>
                <a:spcPct val="120000"/>
              </a:lnSpc>
              <a:buFont typeface="Arial" panose="020B0604020202020204" pitchFamily="34" charset="0"/>
              <a:buChar char="•"/>
            </a:pPr>
            <a:r>
              <a:rPr lang="en-US" sz="1200" b="1" baseline="30000" dirty="0" err="1">
                <a:solidFill>
                  <a:schemeClr val="bg1"/>
                </a:solidFill>
              </a:rPr>
              <a:t>Vindt</a:t>
            </a:r>
            <a:r>
              <a:rPr lang="en-US" sz="1200" b="1" baseline="30000" dirty="0">
                <a:solidFill>
                  <a:schemeClr val="bg1"/>
                </a:solidFill>
              </a:rPr>
              <a:t> </a:t>
            </a:r>
            <a:r>
              <a:rPr lang="en-US" sz="1200" b="1" baseline="30000" dirty="0" err="1">
                <a:solidFill>
                  <a:schemeClr val="bg1"/>
                </a:solidFill>
              </a:rPr>
              <a:t>innovatie</a:t>
            </a:r>
            <a:r>
              <a:rPr lang="en-US" sz="1200" b="1" baseline="30000" dirty="0">
                <a:solidFill>
                  <a:schemeClr val="bg1"/>
                </a:solidFill>
              </a:rPr>
              <a:t> in de </a:t>
            </a:r>
            <a:r>
              <a:rPr lang="en-US" sz="1200" b="1" baseline="30000" dirty="0" err="1">
                <a:solidFill>
                  <a:schemeClr val="bg1"/>
                </a:solidFill>
              </a:rPr>
              <a:t>scholengroep</a:t>
            </a:r>
            <a:r>
              <a:rPr lang="en-US" sz="1200" b="1" baseline="30000" dirty="0">
                <a:solidFill>
                  <a:schemeClr val="bg1"/>
                </a:solidFill>
              </a:rPr>
              <a:t> </a:t>
            </a:r>
            <a:r>
              <a:rPr lang="en-US" sz="1200" b="1" baseline="30000" dirty="0" err="1">
                <a:solidFill>
                  <a:schemeClr val="bg1"/>
                </a:solidFill>
              </a:rPr>
              <a:t>belangrijk</a:t>
            </a:r>
            <a:endParaRPr lang="en-US" sz="1200" b="1" baseline="30000" dirty="0">
              <a:solidFill>
                <a:schemeClr val="bg1"/>
              </a:solidFill>
            </a:endParaRPr>
          </a:p>
          <a:p>
            <a:pPr marL="171450" indent="-171450">
              <a:lnSpc>
                <a:spcPct val="120000"/>
              </a:lnSpc>
              <a:buFont typeface="Arial" panose="020B0604020202020204" pitchFamily="34" charset="0"/>
              <a:buChar char="•"/>
            </a:pPr>
            <a:endParaRPr lang="en-US" sz="1200" b="1" baseline="30000" dirty="0">
              <a:solidFill>
                <a:schemeClr val="bg1"/>
              </a:solidFill>
            </a:endParaRPr>
          </a:p>
          <a:p>
            <a:pPr marL="171450" indent="-171450">
              <a:lnSpc>
                <a:spcPct val="120000"/>
              </a:lnSpc>
              <a:buFont typeface="Arial" panose="020B0604020202020204" pitchFamily="34" charset="0"/>
              <a:buChar char="•"/>
            </a:pPr>
            <a:r>
              <a:rPr lang="en-US" sz="1200" b="1" baseline="30000" dirty="0">
                <a:solidFill>
                  <a:schemeClr val="bg1"/>
                </a:solidFill>
              </a:rPr>
              <a:t>Wil </a:t>
            </a:r>
            <a:r>
              <a:rPr lang="en-US" sz="1200" b="1" baseline="30000" dirty="0" err="1">
                <a:solidFill>
                  <a:schemeClr val="bg1"/>
                </a:solidFill>
              </a:rPr>
              <a:t>zich</a:t>
            </a:r>
            <a:r>
              <a:rPr lang="en-US" sz="1200" b="1" baseline="30000" dirty="0">
                <a:solidFill>
                  <a:schemeClr val="bg1"/>
                </a:solidFill>
              </a:rPr>
              <a:t> </a:t>
            </a:r>
            <a:r>
              <a:rPr lang="en-US" sz="1200" b="1" baseline="30000" dirty="0" err="1">
                <a:solidFill>
                  <a:schemeClr val="bg1"/>
                </a:solidFill>
              </a:rPr>
              <a:t>binnenkort</a:t>
            </a:r>
            <a:r>
              <a:rPr lang="en-US" sz="1200" b="1" baseline="30000" dirty="0">
                <a:solidFill>
                  <a:schemeClr val="bg1"/>
                </a:solidFill>
              </a:rPr>
              <a:t> </a:t>
            </a:r>
            <a:r>
              <a:rPr lang="en-US" sz="1200" b="1" baseline="30000" dirty="0" err="1">
                <a:solidFill>
                  <a:schemeClr val="bg1"/>
                </a:solidFill>
              </a:rPr>
              <a:t>kandidaat</a:t>
            </a:r>
            <a:r>
              <a:rPr lang="en-US" sz="1200" b="1" baseline="30000" dirty="0">
                <a:solidFill>
                  <a:schemeClr val="bg1"/>
                </a:solidFill>
              </a:rPr>
              <a:t> </a:t>
            </a:r>
            <a:r>
              <a:rPr lang="en-US" sz="1200" b="1" baseline="30000" dirty="0" err="1">
                <a:solidFill>
                  <a:schemeClr val="bg1"/>
                </a:solidFill>
              </a:rPr>
              <a:t>stellen</a:t>
            </a:r>
            <a:r>
              <a:rPr lang="en-US" sz="1200" b="1" baseline="30000" dirty="0">
                <a:solidFill>
                  <a:schemeClr val="bg1"/>
                </a:solidFill>
              </a:rPr>
              <a:t> </a:t>
            </a:r>
            <a:r>
              <a:rPr lang="en-US" sz="1200" b="1" baseline="30000" dirty="0" err="1">
                <a:solidFill>
                  <a:schemeClr val="bg1"/>
                </a:solidFill>
              </a:rPr>
              <a:t>voor</a:t>
            </a:r>
            <a:r>
              <a:rPr lang="en-US" sz="1200" b="1" baseline="30000" dirty="0">
                <a:solidFill>
                  <a:schemeClr val="bg1"/>
                </a:solidFill>
              </a:rPr>
              <a:t> </a:t>
            </a:r>
            <a:r>
              <a:rPr lang="en-US" sz="1200" b="1" baseline="30000" dirty="0" err="1">
                <a:solidFill>
                  <a:schemeClr val="bg1"/>
                </a:solidFill>
              </a:rPr>
              <a:t>directeur</a:t>
            </a:r>
            <a:r>
              <a:rPr lang="en-US" sz="1200" b="1" baseline="30000" dirty="0">
                <a:solidFill>
                  <a:schemeClr val="bg1"/>
                </a:solidFill>
              </a:rPr>
              <a:t> </a:t>
            </a:r>
            <a:r>
              <a:rPr lang="en-US" sz="1200" b="1" baseline="30000" dirty="0" err="1">
                <a:solidFill>
                  <a:schemeClr val="bg1"/>
                </a:solidFill>
              </a:rPr>
              <a:t>scholengroep</a:t>
            </a:r>
            <a:endParaRPr lang="en-US" sz="1200" b="1" baseline="30000" dirty="0">
              <a:solidFill>
                <a:schemeClr val="bg1"/>
              </a:solidFill>
            </a:endParaRPr>
          </a:p>
          <a:p>
            <a:pPr marL="285750" indent="-285750">
              <a:lnSpc>
                <a:spcPct val="120000"/>
              </a:lnSpc>
              <a:buFont typeface="Arial" panose="020B0604020202020204" pitchFamily="34" charset="0"/>
              <a:buChar char="•"/>
            </a:pPr>
            <a:endParaRPr lang="en-US" sz="1600" baseline="30000" dirty="0">
              <a:solidFill>
                <a:schemeClr val="bg1"/>
              </a:solidFill>
            </a:endParaRPr>
          </a:p>
          <a:p>
            <a:pPr>
              <a:lnSpc>
                <a:spcPct val="110000"/>
              </a:lnSpc>
            </a:pPr>
            <a:endParaRPr lang="mr-IN" sz="1100" baseline="30000" dirty="0">
              <a:solidFill>
                <a:schemeClr val="bg1"/>
              </a:solidFill>
            </a:endParaRPr>
          </a:p>
        </p:txBody>
      </p:sp>
      <p:sp>
        <p:nvSpPr>
          <p:cNvPr id="17" name="TextBox 16"/>
          <p:cNvSpPr txBox="1"/>
          <p:nvPr/>
        </p:nvSpPr>
        <p:spPr>
          <a:xfrm>
            <a:off x="2806223" y="219502"/>
            <a:ext cx="1457857" cy="215444"/>
          </a:xfrm>
          <a:prstGeom prst="rect">
            <a:avLst/>
          </a:prstGeom>
          <a:noFill/>
        </p:spPr>
        <p:txBody>
          <a:bodyPr wrap="square" rtlCol="0">
            <a:spAutoFit/>
          </a:bodyPr>
          <a:lstStyle/>
          <a:p>
            <a:r>
              <a:rPr lang="en-US" sz="800" dirty="0">
                <a:solidFill>
                  <a:srgbClr val="1A8CB2"/>
                </a:solidFill>
              </a:rPr>
              <a:t>KENMERKEN</a:t>
            </a:r>
          </a:p>
        </p:txBody>
      </p:sp>
      <p:sp>
        <p:nvSpPr>
          <p:cNvPr id="18" name="TextBox 17"/>
          <p:cNvSpPr txBox="1"/>
          <p:nvPr/>
        </p:nvSpPr>
        <p:spPr>
          <a:xfrm>
            <a:off x="4480069" y="222778"/>
            <a:ext cx="1457857" cy="215444"/>
          </a:xfrm>
          <a:prstGeom prst="rect">
            <a:avLst/>
          </a:prstGeom>
          <a:noFill/>
        </p:spPr>
        <p:txBody>
          <a:bodyPr wrap="square" rtlCol="0">
            <a:spAutoFit/>
          </a:bodyPr>
          <a:lstStyle/>
          <a:p>
            <a:r>
              <a:rPr lang="en-US" sz="800" dirty="0">
                <a:solidFill>
                  <a:srgbClr val="1A8CB2"/>
                </a:solidFill>
              </a:rPr>
              <a:t>BIO</a:t>
            </a:r>
          </a:p>
        </p:txBody>
      </p:sp>
      <p:sp>
        <p:nvSpPr>
          <p:cNvPr id="19" name="TextBox 18"/>
          <p:cNvSpPr txBox="1"/>
          <p:nvPr/>
        </p:nvSpPr>
        <p:spPr>
          <a:xfrm>
            <a:off x="4202725" y="515201"/>
            <a:ext cx="2572416" cy="2160015"/>
          </a:xfrm>
          <a:prstGeom prst="rect">
            <a:avLst/>
          </a:prstGeom>
          <a:noFill/>
        </p:spPr>
        <p:txBody>
          <a:bodyPr wrap="square" rtlCol="0">
            <a:spAutoFit/>
          </a:bodyPr>
          <a:lstStyle/>
          <a:p>
            <a:pPr>
              <a:lnSpc>
                <a:spcPct val="130000"/>
              </a:lnSpc>
            </a:pPr>
            <a:r>
              <a:rPr lang="nl-BE" sz="800" dirty="0"/>
              <a:t>Erik Peeters studeerde in 1997 af in management en economie en volgde daarna opleiding leerkracht. Hij gaf tot aan zijn 37ste economie en les Engels aan de derde graad. Hij besloot toen met steun van zijn collega’s om directeur te worden van de school waar hij zelf in het lager zat (Klim Op). Met succes, want de hoofddirecteur van de overkoepelende scholengroep geeft er volgend jaar de brui aan en zoekt een waardige opvolger. Erik is al gecontacteerd geweest. </a:t>
            </a:r>
          </a:p>
          <a:p>
            <a:pPr>
              <a:lnSpc>
                <a:spcPct val="130000"/>
              </a:lnSpc>
            </a:pPr>
            <a:endParaRPr lang="nl-BE" sz="800" dirty="0"/>
          </a:p>
          <a:p>
            <a:pPr>
              <a:lnSpc>
                <a:spcPct val="130000"/>
              </a:lnSpc>
            </a:pPr>
            <a:r>
              <a:rPr lang="nl-BE" sz="800" dirty="0"/>
              <a:t>Erik is gelukkig getrouwd met Veronique en heeft 2 dochters: Evi en Lara. Hij is fan van technologie en wil dit zoveel mogelijk implementeren op zijn werk, school…</a:t>
            </a:r>
          </a:p>
        </p:txBody>
      </p:sp>
      <p:sp>
        <p:nvSpPr>
          <p:cNvPr id="20" name="TextBox 19"/>
          <p:cNvSpPr txBox="1"/>
          <p:nvPr/>
        </p:nvSpPr>
        <p:spPr>
          <a:xfrm>
            <a:off x="2585385" y="4544837"/>
            <a:ext cx="1976197" cy="1477328"/>
          </a:xfrm>
          <a:prstGeom prst="rect">
            <a:avLst/>
          </a:prstGeom>
          <a:noFill/>
        </p:spPr>
        <p:txBody>
          <a:bodyPr wrap="square" rtlCol="0">
            <a:spAutoFit/>
          </a:bodyPr>
          <a:lstStyle/>
          <a:p>
            <a:pPr marL="171450" lvl="0" indent="-171450">
              <a:lnSpc>
                <a:spcPct val="150000"/>
              </a:lnSpc>
              <a:buClr>
                <a:srgbClr val="2BC0BE"/>
              </a:buClr>
              <a:buFont typeface="Arial"/>
              <a:buChar char="•"/>
            </a:pPr>
            <a:r>
              <a:rPr lang="en-GB" sz="800" dirty="0" err="1">
                <a:solidFill>
                  <a:schemeClr val="tx1">
                    <a:lumMod val="50000"/>
                    <a:lumOff val="50000"/>
                  </a:schemeClr>
                </a:solidFill>
              </a:rPr>
              <a:t>Altijd</a:t>
            </a:r>
            <a:r>
              <a:rPr lang="en-GB" sz="800" dirty="0">
                <a:solidFill>
                  <a:schemeClr val="tx1">
                    <a:lumMod val="50000"/>
                    <a:lumOff val="50000"/>
                  </a:schemeClr>
                </a:solidFill>
              </a:rPr>
              <a:t> mee-</a:t>
            </a:r>
            <a:r>
              <a:rPr lang="en-GB" sz="800" dirty="0" err="1">
                <a:solidFill>
                  <a:schemeClr val="tx1">
                    <a:lumMod val="50000"/>
                    <a:lumOff val="50000"/>
                  </a:schemeClr>
                </a:solidFill>
              </a:rPr>
              <a:t>evolueren</a:t>
            </a:r>
            <a:r>
              <a:rPr lang="en-GB" sz="800" dirty="0">
                <a:solidFill>
                  <a:schemeClr val="tx1">
                    <a:lumMod val="50000"/>
                    <a:lumOff val="50000"/>
                  </a:schemeClr>
                </a:solidFill>
              </a:rPr>
              <a:t> met </a:t>
            </a:r>
            <a:r>
              <a:rPr lang="en-GB" sz="800" dirty="0" err="1">
                <a:solidFill>
                  <a:schemeClr val="tx1">
                    <a:lumMod val="50000"/>
                    <a:lumOff val="50000"/>
                  </a:schemeClr>
                </a:solidFill>
              </a:rPr>
              <a:t>zijn</a:t>
            </a:r>
            <a:r>
              <a:rPr lang="en-GB" sz="800" dirty="0">
                <a:solidFill>
                  <a:schemeClr val="tx1">
                    <a:lumMod val="50000"/>
                    <a:lumOff val="50000"/>
                  </a:schemeClr>
                </a:solidFill>
              </a:rPr>
              <a:t> </a:t>
            </a:r>
            <a:r>
              <a:rPr lang="en-GB" sz="800" dirty="0" err="1">
                <a:solidFill>
                  <a:schemeClr val="tx1">
                    <a:lumMod val="50000"/>
                    <a:lumOff val="50000"/>
                  </a:schemeClr>
                </a:solidFill>
              </a:rPr>
              <a:t>tijd</a:t>
            </a:r>
            <a:endParaRPr lang="en-GB" sz="800" dirty="0">
              <a:solidFill>
                <a:schemeClr val="tx1">
                  <a:lumMod val="50000"/>
                  <a:lumOff val="50000"/>
                </a:schemeClr>
              </a:solidFill>
            </a:endParaRPr>
          </a:p>
          <a:p>
            <a:pPr marL="171450" lvl="0" indent="-171450">
              <a:lnSpc>
                <a:spcPct val="150000"/>
              </a:lnSpc>
              <a:buClr>
                <a:srgbClr val="2BC0BE"/>
              </a:buClr>
              <a:buFont typeface="Arial"/>
              <a:buChar char="•"/>
            </a:pPr>
            <a:endParaRPr lang="en-GB" sz="800" dirty="0">
              <a:solidFill>
                <a:schemeClr val="tx1">
                  <a:lumMod val="50000"/>
                  <a:lumOff val="50000"/>
                </a:schemeClr>
              </a:solidFill>
            </a:endParaRPr>
          </a:p>
          <a:p>
            <a:pPr marL="171450" lvl="0" indent="-171450">
              <a:lnSpc>
                <a:spcPct val="150000"/>
              </a:lnSpc>
              <a:buClr>
                <a:srgbClr val="2BC0BE"/>
              </a:buClr>
              <a:buFont typeface="Arial"/>
              <a:buChar char="•"/>
            </a:pPr>
            <a:r>
              <a:rPr lang="en-GB" sz="800" dirty="0" err="1">
                <a:solidFill>
                  <a:schemeClr val="tx1">
                    <a:lumMod val="50000"/>
                    <a:lumOff val="50000"/>
                  </a:schemeClr>
                </a:solidFill>
              </a:rPr>
              <a:t>Een</a:t>
            </a:r>
            <a:r>
              <a:rPr lang="en-GB" sz="800" dirty="0">
                <a:solidFill>
                  <a:schemeClr val="tx1">
                    <a:lumMod val="50000"/>
                    <a:lumOff val="50000"/>
                  </a:schemeClr>
                </a:solidFill>
              </a:rPr>
              <a:t> </a:t>
            </a:r>
            <a:r>
              <a:rPr lang="en-GB" sz="800" dirty="0" err="1">
                <a:solidFill>
                  <a:schemeClr val="tx1">
                    <a:lumMod val="50000"/>
                    <a:lumOff val="50000"/>
                  </a:schemeClr>
                </a:solidFill>
              </a:rPr>
              <a:t>goede</a:t>
            </a:r>
            <a:r>
              <a:rPr lang="en-GB" sz="800" dirty="0">
                <a:solidFill>
                  <a:schemeClr val="tx1">
                    <a:lumMod val="50000"/>
                    <a:lumOff val="50000"/>
                  </a:schemeClr>
                </a:solidFill>
              </a:rPr>
              <a:t> band met </a:t>
            </a:r>
            <a:r>
              <a:rPr lang="en-GB" sz="800" dirty="0" err="1">
                <a:solidFill>
                  <a:schemeClr val="tx1">
                    <a:lumMod val="50000"/>
                    <a:lumOff val="50000"/>
                  </a:schemeClr>
                </a:solidFill>
              </a:rPr>
              <a:t>familie</a:t>
            </a:r>
            <a:r>
              <a:rPr lang="en-GB" sz="800" dirty="0">
                <a:solidFill>
                  <a:schemeClr val="tx1">
                    <a:lumMod val="50000"/>
                    <a:lumOff val="50000"/>
                  </a:schemeClr>
                </a:solidFill>
              </a:rPr>
              <a:t> </a:t>
            </a:r>
            <a:r>
              <a:rPr lang="en-GB" sz="800" dirty="0" err="1">
                <a:solidFill>
                  <a:schemeClr val="tx1">
                    <a:lumMod val="50000"/>
                    <a:lumOff val="50000"/>
                  </a:schemeClr>
                </a:solidFill>
              </a:rPr>
              <a:t>en</a:t>
            </a:r>
            <a:r>
              <a:rPr lang="en-GB" sz="800" dirty="0">
                <a:solidFill>
                  <a:schemeClr val="tx1">
                    <a:lumMod val="50000"/>
                    <a:lumOff val="50000"/>
                  </a:schemeClr>
                </a:solidFill>
              </a:rPr>
              <a:t> </a:t>
            </a:r>
            <a:r>
              <a:rPr lang="en-GB" sz="800" dirty="0" err="1">
                <a:solidFill>
                  <a:schemeClr val="tx1">
                    <a:lumMod val="50000"/>
                    <a:lumOff val="50000"/>
                  </a:schemeClr>
                </a:solidFill>
              </a:rPr>
              <a:t>vrienden</a:t>
            </a:r>
            <a:r>
              <a:rPr lang="en-GB" sz="800" dirty="0">
                <a:solidFill>
                  <a:schemeClr val="tx1">
                    <a:lumMod val="50000"/>
                    <a:lumOff val="50000"/>
                  </a:schemeClr>
                </a:solidFill>
              </a:rPr>
              <a:t> </a:t>
            </a:r>
            <a:r>
              <a:rPr lang="en-GB" sz="800" dirty="0" err="1">
                <a:solidFill>
                  <a:schemeClr val="tx1">
                    <a:lumMod val="50000"/>
                    <a:lumOff val="50000"/>
                  </a:schemeClr>
                </a:solidFill>
              </a:rPr>
              <a:t>onderhouden</a:t>
            </a:r>
            <a:r>
              <a:rPr lang="en-GB" sz="800" dirty="0">
                <a:solidFill>
                  <a:schemeClr val="tx1">
                    <a:lumMod val="50000"/>
                    <a:lumOff val="50000"/>
                  </a:schemeClr>
                </a:solidFill>
              </a:rPr>
              <a:t> </a:t>
            </a:r>
          </a:p>
          <a:p>
            <a:pPr marL="171450" lvl="0" indent="-171450">
              <a:lnSpc>
                <a:spcPct val="150000"/>
              </a:lnSpc>
              <a:buClr>
                <a:srgbClr val="2BC0BE"/>
              </a:buClr>
              <a:buFont typeface="Arial"/>
              <a:buChar char="•"/>
            </a:pPr>
            <a:endParaRPr lang="en-GB" sz="800" dirty="0">
              <a:solidFill>
                <a:schemeClr val="tx1">
                  <a:lumMod val="50000"/>
                  <a:lumOff val="50000"/>
                </a:schemeClr>
              </a:solidFill>
            </a:endParaRPr>
          </a:p>
          <a:p>
            <a:pPr marL="171450" lvl="0" indent="-171450">
              <a:lnSpc>
                <a:spcPct val="150000"/>
              </a:lnSpc>
              <a:buClr>
                <a:srgbClr val="2BC0BE"/>
              </a:buClr>
              <a:buFont typeface="Arial"/>
              <a:buChar char="•"/>
            </a:pPr>
            <a:r>
              <a:rPr lang="nl-BE" sz="800" dirty="0">
                <a:solidFill>
                  <a:schemeClr val="tx1">
                    <a:lumMod val="50000"/>
                    <a:lumOff val="50000"/>
                  </a:schemeClr>
                </a:solidFill>
              </a:rPr>
              <a:t>Efficiëntie op en naast het werk</a:t>
            </a:r>
            <a:endParaRPr lang="en-US" sz="800" dirty="0">
              <a:solidFill>
                <a:schemeClr val="tx1">
                  <a:lumMod val="50000"/>
                  <a:lumOff val="50000"/>
                </a:schemeClr>
              </a:solidFill>
            </a:endParaRPr>
          </a:p>
          <a:p>
            <a:endParaRPr lang="en-US" dirty="0"/>
          </a:p>
        </p:txBody>
      </p:sp>
      <p:sp>
        <p:nvSpPr>
          <p:cNvPr id="22" name="TextBox 21"/>
          <p:cNvSpPr txBox="1"/>
          <p:nvPr/>
        </p:nvSpPr>
        <p:spPr>
          <a:xfrm>
            <a:off x="4853164" y="4551317"/>
            <a:ext cx="1976197" cy="1735283"/>
          </a:xfrm>
          <a:prstGeom prst="rect">
            <a:avLst/>
          </a:prstGeom>
          <a:noFill/>
        </p:spPr>
        <p:txBody>
          <a:bodyPr wrap="square" rtlCol="0">
            <a:spAutoFit/>
          </a:bodyPr>
          <a:lstStyle/>
          <a:p>
            <a:pPr marL="171450" lvl="0" indent="-171450">
              <a:lnSpc>
                <a:spcPct val="150000"/>
              </a:lnSpc>
              <a:buClr>
                <a:srgbClr val="2BC0BE"/>
              </a:buClr>
              <a:buFont typeface="Arial"/>
              <a:buChar char="•"/>
            </a:pPr>
            <a:r>
              <a:rPr lang="en-GB" sz="800" dirty="0" err="1">
                <a:solidFill>
                  <a:srgbClr val="7F7F7F"/>
                </a:solidFill>
              </a:rPr>
              <a:t>Veel</a:t>
            </a:r>
            <a:r>
              <a:rPr lang="en-GB" sz="800" dirty="0">
                <a:solidFill>
                  <a:srgbClr val="7F7F7F"/>
                </a:solidFill>
              </a:rPr>
              <a:t> </a:t>
            </a:r>
            <a:r>
              <a:rPr lang="en-GB" sz="800" dirty="0" err="1">
                <a:solidFill>
                  <a:srgbClr val="7F7F7F"/>
                </a:solidFill>
              </a:rPr>
              <a:t>papierwerk</a:t>
            </a:r>
            <a:endParaRPr lang="en-GB" sz="800" dirty="0">
              <a:solidFill>
                <a:srgbClr val="7F7F7F"/>
              </a:solidFill>
            </a:endParaRPr>
          </a:p>
          <a:p>
            <a:pPr marL="171450" lvl="0" indent="-171450">
              <a:lnSpc>
                <a:spcPct val="150000"/>
              </a:lnSpc>
              <a:buClr>
                <a:srgbClr val="2BC0BE"/>
              </a:buClr>
              <a:buFont typeface="Arial"/>
              <a:buChar char="•"/>
            </a:pPr>
            <a:endParaRPr lang="en-GB" sz="800" dirty="0">
              <a:solidFill>
                <a:srgbClr val="7F7F7F"/>
              </a:solidFill>
            </a:endParaRPr>
          </a:p>
          <a:p>
            <a:pPr marL="171450" lvl="0" indent="-171450">
              <a:lnSpc>
                <a:spcPct val="150000"/>
              </a:lnSpc>
              <a:buClr>
                <a:srgbClr val="2BC0BE"/>
              </a:buClr>
              <a:buFont typeface="Arial"/>
              <a:buChar char="•"/>
            </a:pPr>
            <a:r>
              <a:rPr lang="en-GB" sz="800" dirty="0" err="1">
                <a:solidFill>
                  <a:srgbClr val="7F7F7F"/>
                </a:solidFill>
              </a:rPr>
              <a:t>Laksheid</a:t>
            </a:r>
            <a:r>
              <a:rPr lang="en-GB" sz="800" dirty="0">
                <a:solidFill>
                  <a:srgbClr val="7F7F7F"/>
                </a:solidFill>
              </a:rPr>
              <a:t> op het </a:t>
            </a:r>
            <a:r>
              <a:rPr lang="en-GB" sz="800" dirty="0" err="1">
                <a:solidFill>
                  <a:srgbClr val="7F7F7F"/>
                </a:solidFill>
              </a:rPr>
              <a:t>werk</a:t>
            </a:r>
            <a:endParaRPr lang="en-GB" sz="800" dirty="0">
              <a:solidFill>
                <a:srgbClr val="7F7F7F"/>
              </a:solidFill>
            </a:endParaRPr>
          </a:p>
          <a:p>
            <a:pPr marL="171450" lvl="0" indent="-171450">
              <a:lnSpc>
                <a:spcPct val="150000"/>
              </a:lnSpc>
              <a:buClr>
                <a:srgbClr val="2BC0BE"/>
              </a:buClr>
              <a:buFont typeface="Arial"/>
              <a:buChar char="•"/>
            </a:pPr>
            <a:endParaRPr lang="en-GB" sz="800" dirty="0">
              <a:solidFill>
                <a:srgbClr val="7F7F7F"/>
              </a:solidFill>
            </a:endParaRPr>
          </a:p>
          <a:p>
            <a:pPr marL="171450" lvl="0" indent="-171450">
              <a:lnSpc>
                <a:spcPct val="150000"/>
              </a:lnSpc>
              <a:buClr>
                <a:srgbClr val="2BC0BE"/>
              </a:buClr>
              <a:buFont typeface="Arial"/>
              <a:buChar char="•"/>
            </a:pPr>
            <a:r>
              <a:rPr lang="en-GB" sz="800" dirty="0" err="1">
                <a:solidFill>
                  <a:srgbClr val="7F7F7F"/>
                </a:solidFill>
              </a:rPr>
              <a:t>Niet</a:t>
            </a:r>
            <a:r>
              <a:rPr lang="en-GB" sz="800" dirty="0">
                <a:solidFill>
                  <a:srgbClr val="7F7F7F"/>
                </a:solidFill>
              </a:rPr>
              <a:t> de </a:t>
            </a:r>
            <a:r>
              <a:rPr lang="en-GB" sz="800" dirty="0" err="1">
                <a:solidFill>
                  <a:srgbClr val="7F7F7F"/>
                </a:solidFill>
              </a:rPr>
              <a:t>meest</a:t>
            </a:r>
            <a:r>
              <a:rPr lang="en-GB" sz="800" dirty="0">
                <a:solidFill>
                  <a:srgbClr val="7F7F7F"/>
                </a:solidFill>
              </a:rPr>
              <a:t> </a:t>
            </a:r>
            <a:r>
              <a:rPr lang="en-GB" sz="800">
                <a:solidFill>
                  <a:srgbClr val="7F7F7F"/>
                </a:solidFill>
              </a:rPr>
              <a:t>moderne </a:t>
            </a:r>
            <a:r>
              <a:rPr lang="en-GB" sz="800" dirty="0">
                <a:solidFill>
                  <a:srgbClr val="7F7F7F"/>
                </a:solidFill>
              </a:rPr>
              <a:t>school </a:t>
            </a:r>
            <a:r>
              <a:rPr lang="en-GB" sz="800" dirty="0" err="1">
                <a:solidFill>
                  <a:srgbClr val="7F7F7F"/>
                </a:solidFill>
              </a:rPr>
              <a:t>zijn</a:t>
            </a:r>
            <a:endParaRPr lang="en-GB" sz="800" dirty="0">
              <a:solidFill>
                <a:srgbClr val="7F7F7F"/>
              </a:solidFill>
            </a:endParaRPr>
          </a:p>
          <a:p>
            <a:pPr marL="171450" lvl="0" indent="-171450">
              <a:lnSpc>
                <a:spcPct val="150000"/>
              </a:lnSpc>
              <a:buClr>
                <a:srgbClr val="2BC0BE"/>
              </a:buClr>
              <a:buFont typeface="Arial"/>
              <a:buChar char="•"/>
            </a:pPr>
            <a:endParaRPr lang="en-GB" sz="800" dirty="0">
              <a:solidFill>
                <a:srgbClr val="7F7F7F"/>
              </a:solidFill>
            </a:endParaRPr>
          </a:p>
          <a:p>
            <a:pPr marL="171450" lvl="0" indent="-171450">
              <a:lnSpc>
                <a:spcPct val="150000"/>
              </a:lnSpc>
              <a:buClr>
                <a:srgbClr val="2BC0BE"/>
              </a:buClr>
              <a:buFont typeface="Arial"/>
              <a:buChar char="•"/>
            </a:pPr>
            <a:r>
              <a:rPr lang="en-GB" sz="800" dirty="0" err="1">
                <a:solidFill>
                  <a:srgbClr val="7F7F7F"/>
                </a:solidFill>
              </a:rPr>
              <a:t>Ouders</a:t>
            </a:r>
            <a:r>
              <a:rPr lang="en-GB" sz="800" dirty="0">
                <a:solidFill>
                  <a:srgbClr val="7F7F7F"/>
                </a:solidFill>
              </a:rPr>
              <a:t> die </a:t>
            </a:r>
            <a:r>
              <a:rPr lang="en-GB" sz="800" dirty="0" err="1">
                <a:solidFill>
                  <a:srgbClr val="7F7F7F"/>
                </a:solidFill>
              </a:rPr>
              <a:t>klagen</a:t>
            </a:r>
            <a:r>
              <a:rPr lang="en-GB" sz="800" dirty="0">
                <a:solidFill>
                  <a:srgbClr val="7F7F7F"/>
                </a:solidFill>
              </a:rPr>
              <a:t> over het </a:t>
            </a:r>
            <a:r>
              <a:rPr lang="en-GB" sz="800" dirty="0" err="1">
                <a:solidFill>
                  <a:srgbClr val="7F7F7F"/>
                </a:solidFill>
              </a:rPr>
              <a:t>schoolsysteem</a:t>
            </a:r>
            <a:endParaRPr lang="en-GB" sz="800" dirty="0">
              <a:solidFill>
                <a:srgbClr val="7F7F7F"/>
              </a:solidFill>
            </a:endParaRPr>
          </a:p>
          <a:p>
            <a:pPr lvl="0">
              <a:lnSpc>
                <a:spcPct val="150000"/>
              </a:lnSpc>
              <a:buClr>
                <a:srgbClr val="2BC0BE"/>
              </a:buClr>
            </a:pPr>
            <a:endParaRPr lang="en-GB" sz="800" dirty="0">
              <a:solidFill>
                <a:srgbClr val="7F7F7F"/>
              </a:solidFill>
            </a:endParaRPr>
          </a:p>
        </p:txBody>
      </p:sp>
      <p:sp>
        <p:nvSpPr>
          <p:cNvPr id="23" name="TextBox 22"/>
          <p:cNvSpPr txBox="1"/>
          <p:nvPr/>
        </p:nvSpPr>
        <p:spPr>
          <a:xfrm>
            <a:off x="2969510" y="4279484"/>
            <a:ext cx="1457857" cy="230832"/>
          </a:xfrm>
          <a:prstGeom prst="rect">
            <a:avLst/>
          </a:prstGeom>
          <a:noFill/>
        </p:spPr>
        <p:txBody>
          <a:bodyPr wrap="square" rtlCol="0">
            <a:spAutoFit/>
          </a:bodyPr>
          <a:lstStyle/>
          <a:p>
            <a:r>
              <a:rPr lang="en-US" sz="900" dirty="0" err="1">
                <a:solidFill>
                  <a:srgbClr val="1A8CB2"/>
                </a:solidFill>
              </a:rPr>
              <a:t>Doelen</a:t>
            </a:r>
            <a:endParaRPr lang="en-US" sz="900" dirty="0">
              <a:solidFill>
                <a:srgbClr val="1A8CB2"/>
              </a:solidFill>
            </a:endParaRPr>
          </a:p>
        </p:txBody>
      </p:sp>
      <p:sp>
        <p:nvSpPr>
          <p:cNvPr id="24" name="TextBox 23"/>
          <p:cNvSpPr txBox="1"/>
          <p:nvPr/>
        </p:nvSpPr>
        <p:spPr>
          <a:xfrm>
            <a:off x="5171694" y="4271905"/>
            <a:ext cx="1457857" cy="230832"/>
          </a:xfrm>
          <a:prstGeom prst="rect">
            <a:avLst/>
          </a:prstGeom>
          <a:noFill/>
        </p:spPr>
        <p:txBody>
          <a:bodyPr wrap="square" rtlCol="0">
            <a:spAutoFit/>
          </a:bodyPr>
          <a:lstStyle/>
          <a:p>
            <a:r>
              <a:rPr lang="en-US" sz="900" dirty="0" err="1">
                <a:solidFill>
                  <a:srgbClr val="1A8CB2"/>
                </a:solidFill>
              </a:rPr>
              <a:t>Frustraties</a:t>
            </a:r>
            <a:endParaRPr lang="en-US" sz="900" dirty="0">
              <a:solidFill>
                <a:srgbClr val="1A8CB2"/>
              </a:solidFill>
            </a:endParaRPr>
          </a:p>
        </p:txBody>
      </p:sp>
      <p:sp>
        <p:nvSpPr>
          <p:cNvPr id="25" name="TextBox 24"/>
          <p:cNvSpPr txBox="1"/>
          <p:nvPr/>
        </p:nvSpPr>
        <p:spPr>
          <a:xfrm>
            <a:off x="2927299" y="3028056"/>
            <a:ext cx="1457857" cy="230832"/>
          </a:xfrm>
          <a:prstGeom prst="rect">
            <a:avLst/>
          </a:prstGeom>
          <a:noFill/>
        </p:spPr>
        <p:txBody>
          <a:bodyPr wrap="square" rtlCol="0">
            <a:spAutoFit/>
          </a:bodyPr>
          <a:lstStyle/>
          <a:p>
            <a:r>
              <a:rPr lang="en-US" sz="900" dirty="0" err="1">
                <a:solidFill>
                  <a:srgbClr val="1A8CB2"/>
                </a:solidFill>
              </a:rPr>
              <a:t>Motivaties</a:t>
            </a:r>
            <a:endParaRPr lang="en-US" sz="900" dirty="0">
              <a:solidFill>
                <a:srgbClr val="1A8CB2"/>
              </a:solidFill>
            </a:endParaRPr>
          </a:p>
        </p:txBody>
      </p:sp>
      <p:sp>
        <p:nvSpPr>
          <p:cNvPr id="26" name="TextBox 25"/>
          <p:cNvSpPr txBox="1"/>
          <p:nvPr/>
        </p:nvSpPr>
        <p:spPr>
          <a:xfrm>
            <a:off x="2543745" y="486104"/>
            <a:ext cx="1243917" cy="2027671"/>
          </a:xfrm>
          <a:prstGeom prst="rect">
            <a:avLst/>
          </a:prstGeom>
          <a:noFill/>
        </p:spPr>
        <p:txBody>
          <a:bodyPr wrap="square" rtlCol="0">
            <a:spAutoFit/>
          </a:bodyPr>
          <a:lstStyle/>
          <a:p>
            <a:pPr marL="171450" indent="-171450">
              <a:lnSpc>
                <a:spcPct val="200000"/>
              </a:lnSpc>
              <a:buClr>
                <a:srgbClr val="2BC0BE"/>
              </a:buClr>
              <a:buFont typeface="Arial"/>
              <a:buChar char="•"/>
            </a:pPr>
            <a:r>
              <a:rPr lang="en-GB" sz="800" dirty="0" err="1">
                <a:solidFill>
                  <a:schemeClr val="tx1">
                    <a:lumMod val="50000"/>
                    <a:lumOff val="50000"/>
                  </a:schemeClr>
                </a:solidFill>
              </a:rPr>
              <a:t>Altijd</a:t>
            </a:r>
            <a:r>
              <a:rPr lang="en-GB" sz="800" dirty="0">
                <a:solidFill>
                  <a:schemeClr val="tx1">
                    <a:lumMod val="50000"/>
                    <a:lumOff val="50000"/>
                  </a:schemeClr>
                </a:solidFill>
              </a:rPr>
              <a:t> </a:t>
            </a:r>
            <a:r>
              <a:rPr lang="en-GB" sz="800" dirty="0" err="1">
                <a:solidFill>
                  <a:schemeClr val="tx1">
                    <a:lumMod val="50000"/>
                    <a:lumOff val="50000"/>
                  </a:schemeClr>
                </a:solidFill>
              </a:rPr>
              <a:t>klaar</a:t>
            </a:r>
            <a:r>
              <a:rPr lang="en-GB" sz="800" dirty="0">
                <a:solidFill>
                  <a:schemeClr val="tx1">
                    <a:lumMod val="50000"/>
                    <a:lumOff val="50000"/>
                  </a:schemeClr>
                </a:solidFill>
              </a:rPr>
              <a:t> </a:t>
            </a:r>
            <a:r>
              <a:rPr lang="en-GB" sz="800" dirty="0" err="1">
                <a:solidFill>
                  <a:schemeClr val="tx1">
                    <a:lumMod val="50000"/>
                    <a:lumOff val="50000"/>
                  </a:schemeClr>
                </a:solidFill>
              </a:rPr>
              <a:t>voor</a:t>
            </a:r>
            <a:r>
              <a:rPr lang="en-GB" sz="800" dirty="0">
                <a:solidFill>
                  <a:schemeClr val="tx1">
                    <a:lumMod val="50000"/>
                    <a:lumOff val="50000"/>
                  </a:schemeClr>
                </a:solidFill>
              </a:rPr>
              <a:t> de </a:t>
            </a:r>
            <a:r>
              <a:rPr lang="en-GB" sz="800" dirty="0" err="1">
                <a:solidFill>
                  <a:schemeClr val="tx1">
                    <a:lumMod val="50000"/>
                    <a:lumOff val="50000"/>
                  </a:schemeClr>
                </a:solidFill>
              </a:rPr>
              <a:t>volgende</a:t>
            </a:r>
            <a:r>
              <a:rPr lang="en-GB" sz="800" dirty="0">
                <a:solidFill>
                  <a:schemeClr val="tx1">
                    <a:lumMod val="50000"/>
                    <a:lumOff val="50000"/>
                  </a:schemeClr>
                </a:solidFill>
              </a:rPr>
              <a:t> </a:t>
            </a:r>
            <a:r>
              <a:rPr lang="en-GB" sz="800" dirty="0" err="1">
                <a:solidFill>
                  <a:schemeClr val="tx1">
                    <a:lumMod val="50000"/>
                    <a:lumOff val="50000"/>
                  </a:schemeClr>
                </a:solidFill>
              </a:rPr>
              <a:t>stap</a:t>
            </a:r>
            <a:endParaRPr lang="en-GB" sz="800" dirty="0">
              <a:solidFill>
                <a:schemeClr val="tx1">
                  <a:lumMod val="50000"/>
                  <a:lumOff val="50000"/>
                </a:schemeClr>
              </a:solidFill>
            </a:endParaRPr>
          </a:p>
          <a:p>
            <a:pPr marL="171450" indent="-171450">
              <a:lnSpc>
                <a:spcPct val="200000"/>
              </a:lnSpc>
              <a:buClr>
                <a:srgbClr val="2BC0BE"/>
              </a:buClr>
              <a:buFont typeface="Arial"/>
              <a:buChar char="•"/>
            </a:pPr>
            <a:r>
              <a:rPr lang="en-GB" sz="800" dirty="0" err="1">
                <a:solidFill>
                  <a:schemeClr val="tx1">
                    <a:lumMod val="50000"/>
                    <a:lumOff val="50000"/>
                  </a:schemeClr>
                </a:solidFill>
              </a:rPr>
              <a:t>Zelfzeker</a:t>
            </a:r>
            <a:endParaRPr lang="en-GB" sz="800" dirty="0">
              <a:solidFill>
                <a:schemeClr val="tx1">
                  <a:lumMod val="50000"/>
                  <a:lumOff val="50000"/>
                </a:schemeClr>
              </a:solidFill>
            </a:endParaRPr>
          </a:p>
          <a:p>
            <a:pPr marL="171450" indent="-171450">
              <a:lnSpc>
                <a:spcPct val="200000"/>
              </a:lnSpc>
              <a:buClr>
                <a:srgbClr val="2BC0BE"/>
              </a:buClr>
              <a:buFont typeface="Arial"/>
              <a:buChar char="•"/>
            </a:pPr>
            <a:r>
              <a:rPr lang="en-GB" sz="800" dirty="0" err="1">
                <a:solidFill>
                  <a:schemeClr val="tx1">
                    <a:lumMod val="50000"/>
                    <a:lumOff val="50000"/>
                  </a:schemeClr>
                </a:solidFill>
              </a:rPr>
              <a:t>Sportief</a:t>
            </a:r>
            <a:endParaRPr lang="en-GB" sz="800" dirty="0">
              <a:solidFill>
                <a:schemeClr val="tx1">
                  <a:lumMod val="50000"/>
                  <a:lumOff val="50000"/>
                </a:schemeClr>
              </a:solidFill>
            </a:endParaRPr>
          </a:p>
          <a:p>
            <a:pPr marL="171450" indent="-171450">
              <a:lnSpc>
                <a:spcPct val="200000"/>
              </a:lnSpc>
              <a:buClr>
                <a:srgbClr val="2BC0BE"/>
              </a:buClr>
              <a:buFont typeface="Arial"/>
              <a:buChar char="•"/>
            </a:pPr>
            <a:r>
              <a:rPr lang="nl-NL" sz="800" dirty="0">
                <a:solidFill>
                  <a:schemeClr val="tx1">
                    <a:lumMod val="50000"/>
                    <a:lumOff val="50000"/>
                  </a:schemeClr>
                </a:solidFill>
              </a:rPr>
              <a:t>Streng, maar rechtvaardig</a:t>
            </a:r>
          </a:p>
          <a:p>
            <a:pPr marL="171450" indent="-171450">
              <a:lnSpc>
                <a:spcPct val="200000"/>
              </a:lnSpc>
              <a:buClr>
                <a:srgbClr val="2BC0BE"/>
              </a:buClr>
              <a:buFont typeface="Arial"/>
              <a:buChar char="•"/>
            </a:pPr>
            <a:r>
              <a:rPr lang="nl-NL" sz="800" dirty="0">
                <a:solidFill>
                  <a:schemeClr val="tx1">
                    <a:lumMod val="50000"/>
                    <a:lumOff val="50000"/>
                  </a:schemeClr>
                </a:solidFill>
              </a:rPr>
              <a:t>Rallyfanaat</a:t>
            </a:r>
          </a:p>
          <a:p>
            <a:pPr marL="171450" indent="-171450">
              <a:lnSpc>
                <a:spcPct val="200000"/>
              </a:lnSpc>
              <a:buClr>
                <a:srgbClr val="2BC0BE"/>
              </a:buClr>
              <a:buFont typeface="Arial"/>
              <a:buChar char="•"/>
            </a:pPr>
            <a:endParaRPr lang="en-GB" sz="800" dirty="0">
              <a:solidFill>
                <a:schemeClr val="tx1">
                  <a:lumMod val="50000"/>
                  <a:lumOff val="50000"/>
                </a:schemeClr>
              </a:solidFill>
            </a:endParaRPr>
          </a:p>
        </p:txBody>
      </p:sp>
      <p:sp>
        <p:nvSpPr>
          <p:cNvPr id="28" name="Rectangle 27"/>
          <p:cNvSpPr/>
          <p:nvPr/>
        </p:nvSpPr>
        <p:spPr>
          <a:xfrm>
            <a:off x="7005937" y="0"/>
            <a:ext cx="2146943" cy="1245118"/>
          </a:xfrm>
          <a:prstGeom prst="rect">
            <a:avLst/>
          </a:prstGeom>
          <a:gradFill flip="none" rotWithShape="1">
            <a:gsLst>
              <a:gs pos="0">
                <a:srgbClr val="147FAE"/>
              </a:gs>
              <a:gs pos="100000">
                <a:srgbClr val="269FB8"/>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7425165" y="352430"/>
            <a:ext cx="1503075" cy="544316"/>
          </a:xfrm>
          <a:prstGeom prst="rect">
            <a:avLst/>
          </a:prstGeom>
          <a:noFill/>
        </p:spPr>
        <p:txBody>
          <a:bodyPr wrap="square" rtlCol="0">
            <a:spAutoFit/>
          </a:bodyPr>
          <a:lstStyle/>
          <a:p>
            <a:pPr algn="ctr">
              <a:lnSpc>
                <a:spcPct val="140000"/>
              </a:lnSpc>
            </a:pPr>
            <a:r>
              <a:rPr lang="en-GB" sz="1100" dirty="0">
                <a:solidFill>
                  <a:schemeClr val="bg1"/>
                </a:solidFill>
              </a:rPr>
              <a:t>“</a:t>
            </a:r>
            <a:r>
              <a:rPr lang="en-GB" sz="1100" dirty="0" err="1">
                <a:solidFill>
                  <a:schemeClr val="bg1"/>
                </a:solidFill>
              </a:rPr>
              <a:t>Stilstaan</a:t>
            </a:r>
            <a:r>
              <a:rPr lang="en-GB" sz="1100" dirty="0">
                <a:solidFill>
                  <a:schemeClr val="bg1"/>
                </a:solidFill>
              </a:rPr>
              <a:t> is </a:t>
            </a:r>
            <a:r>
              <a:rPr lang="en-GB" sz="1100" dirty="0" err="1">
                <a:solidFill>
                  <a:schemeClr val="bg1"/>
                </a:solidFill>
              </a:rPr>
              <a:t>achteruit</a:t>
            </a:r>
            <a:r>
              <a:rPr lang="en-GB" sz="1100" dirty="0">
                <a:solidFill>
                  <a:schemeClr val="bg1"/>
                </a:solidFill>
              </a:rPr>
              <a:t> </a:t>
            </a:r>
            <a:r>
              <a:rPr lang="en-GB" sz="1100" dirty="0" err="1">
                <a:solidFill>
                  <a:schemeClr val="bg1"/>
                </a:solidFill>
              </a:rPr>
              <a:t>gaan</a:t>
            </a:r>
            <a:r>
              <a:rPr lang="en-GB" sz="1100" dirty="0">
                <a:solidFill>
                  <a:schemeClr val="bg1"/>
                </a:solidFill>
              </a:rPr>
              <a:t>.”</a:t>
            </a:r>
            <a:endParaRPr lang="en-US" sz="1100" dirty="0"/>
          </a:p>
        </p:txBody>
      </p:sp>
      <p:sp>
        <p:nvSpPr>
          <p:cNvPr id="29" name="TextBox 28"/>
          <p:cNvSpPr txBox="1"/>
          <p:nvPr/>
        </p:nvSpPr>
        <p:spPr>
          <a:xfrm>
            <a:off x="7155590" y="363931"/>
            <a:ext cx="549906" cy="872675"/>
          </a:xfrm>
          <a:prstGeom prst="rect">
            <a:avLst/>
          </a:prstGeom>
          <a:noFill/>
        </p:spPr>
        <p:txBody>
          <a:bodyPr wrap="square" rtlCol="0">
            <a:spAutoFit/>
          </a:bodyPr>
          <a:lstStyle/>
          <a:p>
            <a:pPr>
              <a:lnSpc>
                <a:spcPct val="50000"/>
              </a:lnSpc>
            </a:pPr>
            <a:r>
              <a:rPr lang="es-ES_tradnl" sz="8000" dirty="0">
                <a:solidFill>
                  <a:schemeClr val="bg1">
                    <a:alpha val="26000"/>
                  </a:schemeClr>
                </a:solidFill>
                <a:latin typeface="Georgia"/>
                <a:cs typeface="Georgia"/>
              </a:rPr>
              <a:t>“</a:t>
            </a:r>
            <a:endParaRPr lang="en-US" sz="8000" dirty="0">
              <a:solidFill>
                <a:schemeClr val="bg1">
                  <a:alpha val="26000"/>
                </a:schemeClr>
              </a:solidFill>
              <a:latin typeface="Georgia"/>
              <a:cs typeface="Georgia"/>
            </a:endParaRPr>
          </a:p>
          <a:p>
            <a:pPr>
              <a:lnSpc>
                <a:spcPct val="50000"/>
              </a:lnSpc>
            </a:pPr>
            <a:endParaRPr lang="en-US" dirty="0"/>
          </a:p>
        </p:txBody>
      </p:sp>
      <p:sp>
        <p:nvSpPr>
          <p:cNvPr id="31" name="TextBox 30"/>
          <p:cNvSpPr txBox="1"/>
          <p:nvPr/>
        </p:nvSpPr>
        <p:spPr>
          <a:xfrm rot="10800000">
            <a:off x="7665952" y="736897"/>
            <a:ext cx="1374608" cy="208145"/>
          </a:xfrm>
          <a:prstGeom prst="rect">
            <a:avLst/>
          </a:prstGeom>
          <a:noFill/>
        </p:spPr>
        <p:txBody>
          <a:bodyPr wrap="square" rtlCol="0">
            <a:spAutoFit/>
          </a:bodyPr>
          <a:lstStyle/>
          <a:p>
            <a:pPr>
              <a:lnSpc>
                <a:spcPct val="50000"/>
              </a:lnSpc>
            </a:pPr>
            <a:r>
              <a:rPr lang="es-ES_tradnl" sz="8000" dirty="0">
                <a:solidFill>
                  <a:schemeClr val="bg1">
                    <a:alpha val="26000"/>
                  </a:schemeClr>
                </a:solidFill>
                <a:latin typeface="Georgia"/>
                <a:cs typeface="Georgia"/>
              </a:rPr>
              <a:t>“</a:t>
            </a:r>
            <a:endParaRPr lang="en-US" sz="8000" dirty="0">
              <a:solidFill>
                <a:schemeClr val="bg1">
                  <a:alpha val="26000"/>
                </a:schemeClr>
              </a:solidFill>
              <a:latin typeface="Georgia"/>
              <a:cs typeface="Georgia"/>
            </a:endParaRPr>
          </a:p>
          <a:p>
            <a:pPr>
              <a:lnSpc>
                <a:spcPct val="50000"/>
              </a:lnSpc>
            </a:pPr>
            <a:endParaRPr lang="en-US" dirty="0"/>
          </a:p>
        </p:txBody>
      </p:sp>
      <p:sp>
        <p:nvSpPr>
          <p:cNvPr id="32" name="Rectangle 31"/>
          <p:cNvSpPr/>
          <p:nvPr/>
        </p:nvSpPr>
        <p:spPr>
          <a:xfrm>
            <a:off x="6995287" y="1109774"/>
            <a:ext cx="2138062" cy="5626660"/>
          </a:xfrm>
          <a:prstGeom prst="rect">
            <a:avLst/>
          </a:prstGeom>
          <a:solidFill>
            <a:srgbClr val="3F80CD">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cxnSp>
        <p:nvCxnSpPr>
          <p:cNvPr id="34" name="Straight Connector 33"/>
          <p:cNvCxnSpPr/>
          <p:nvPr/>
        </p:nvCxnSpPr>
        <p:spPr>
          <a:xfrm>
            <a:off x="3963527" y="0"/>
            <a:ext cx="0" cy="2769793"/>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2349129" y="2769793"/>
            <a:ext cx="4650229" cy="0"/>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2355709" y="3981775"/>
            <a:ext cx="4650229" cy="0"/>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45702" y="3984640"/>
            <a:ext cx="0" cy="2987566"/>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168195" y="1474477"/>
            <a:ext cx="1843449" cy="261610"/>
          </a:xfrm>
          <a:prstGeom prst="rect">
            <a:avLst/>
          </a:prstGeom>
          <a:noFill/>
        </p:spPr>
        <p:txBody>
          <a:bodyPr wrap="square" rtlCol="0">
            <a:spAutoFit/>
          </a:bodyPr>
          <a:lstStyle/>
          <a:p>
            <a:r>
              <a:rPr lang="en-US" sz="1100" dirty="0" err="1">
                <a:solidFill>
                  <a:srgbClr val="1A8CB2"/>
                </a:solidFill>
              </a:rPr>
              <a:t>Gedrag</a:t>
            </a:r>
            <a:r>
              <a:rPr lang="en-US" sz="1100" dirty="0">
                <a:solidFill>
                  <a:srgbClr val="1A8CB2"/>
                </a:solidFill>
              </a:rPr>
              <a:t> op </a:t>
            </a:r>
            <a:r>
              <a:rPr lang="en-US" sz="1100" dirty="0" err="1">
                <a:solidFill>
                  <a:srgbClr val="1A8CB2"/>
                </a:solidFill>
              </a:rPr>
              <a:t>en</a:t>
            </a:r>
            <a:r>
              <a:rPr lang="en-US" sz="1100" dirty="0">
                <a:solidFill>
                  <a:srgbClr val="1A8CB2"/>
                </a:solidFill>
              </a:rPr>
              <a:t> </a:t>
            </a:r>
            <a:r>
              <a:rPr lang="en-US" sz="1100" dirty="0" err="1">
                <a:solidFill>
                  <a:srgbClr val="1A8CB2"/>
                </a:solidFill>
              </a:rPr>
              <a:t>naast</a:t>
            </a:r>
            <a:r>
              <a:rPr lang="en-US" sz="1100" dirty="0">
                <a:solidFill>
                  <a:srgbClr val="1A8CB2"/>
                </a:solidFill>
              </a:rPr>
              <a:t> het </a:t>
            </a:r>
            <a:r>
              <a:rPr lang="en-US" sz="1100" dirty="0" err="1">
                <a:solidFill>
                  <a:srgbClr val="1A8CB2"/>
                </a:solidFill>
              </a:rPr>
              <a:t>werk</a:t>
            </a:r>
            <a:endParaRPr lang="en-US" sz="1100" dirty="0">
              <a:solidFill>
                <a:srgbClr val="1A8CB2"/>
              </a:solidFill>
            </a:endParaRPr>
          </a:p>
        </p:txBody>
      </p:sp>
      <p:sp>
        <p:nvSpPr>
          <p:cNvPr id="43" name="TextBox 42"/>
          <p:cNvSpPr txBox="1"/>
          <p:nvPr/>
        </p:nvSpPr>
        <p:spPr>
          <a:xfrm>
            <a:off x="7207482" y="4006042"/>
            <a:ext cx="1457857" cy="230832"/>
          </a:xfrm>
          <a:prstGeom prst="rect">
            <a:avLst/>
          </a:prstGeom>
          <a:noFill/>
        </p:spPr>
        <p:txBody>
          <a:bodyPr wrap="square" rtlCol="0">
            <a:spAutoFit/>
          </a:bodyPr>
          <a:lstStyle/>
          <a:p>
            <a:r>
              <a:rPr lang="en-US" sz="900" dirty="0" err="1">
                <a:solidFill>
                  <a:srgbClr val="1A8CB2"/>
                </a:solidFill>
              </a:rPr>
              <a:t>Invloeden</a:t>
            </a:r>
            <a:endParaRPr lang="en-US" sz="900" dirty="0">
              <a:solidFill>
                <a:srgbClr val="1A8CB2"/>
              </a:solidFill>
            </a:endParaRPr>
          </a:p>
        </p:txBody>
      </p:sp>
      <p:sp>
        <p:nvSpPr>
          <p:cNvPr id="44" name="TextBox 43"/>
          <p:cNvSpPr txBox="1"/>
          <p:nvPr/>
        </p:nvSpPr>
        <p:spPr>
          <a:xfrm>
            <a:off x="7170166" y="1939653"/>
            <a:ext cx="1700720" cy="237244"/>
          </a:xfrm>
          <a:prstGeom prst="rect">
            <a:avLst/>
          </a:prstGeom>
          <a:noFill/>
        </p:spPr>
        <p:txBody>
          <a:bodyPr wrap="square" rtlCol="0">
            <a:spAutoFit/>
          </a:bodyPr>
          <a:lstStyle/>
          <a:p>
            <a:pPr lvl="0">
              <a:lnSpc>
                <a:spcPct val="150000"/>
              </a:lnSpc>
            </a:pPr>
            <a:r>
              <a:rPr lang="en-US" sz="700" dirty="0" err="1">
                <a:solidFill>
                  <a:srgbClr val="206D7C"/>
                </a:solidFill>
              </a:rPr>
              <a:t>Zijn</a:t>
            </a:r>
            <a:r>
              <a:rPr lang="en-US" sz="700" dirty="0">
                <a:solidFill>
                  <a:srgbClr val="206D7C"/>
                </a:solidFill>
              </a:rPr>
              <a:t> </a:t>
            </a:r>
            <a:r>
              <a:rPr lang="en-US" sz="700" dirty="0" err="1">
                <a:solidFill>
                  <a:srgbClr val="206D7C"/>
                </a:solidFill>
              </a:rPr>
              <a:t>gezin</a:t>
            </a:r>
            <a:r>
              <a:rPr lang="en-US" sz="700" dirty="0">
                <a:solidFill>
                  <a:srgbClr val="206D7C"/>
                </a:solidFill>
              </a:rPr>
              <a:t> zo </a:t>
            </a:r>
            <a:r>
              <a:rPr lang="en-US" sz="700" dirty="0" err="1">
                <a:solidFill>
                  <a:srgbClr val="206D7C"/>
                </a:solidFill>
              </a:rPr>
              <a:t>goed</a:t>
            </a:r>
            <a:r>
              <a:rPr lang="en-US" sz="700" dirty="0">
                <a:solidFill>
                  <a:srgbClr val="206D7C"/>
                </a:solidFill>
              </a:rPr>
              <a:t> </a:t>
            </a:r>
            <a:r>
              <a:rPr lang="en-US" sz="700" dirty="0" err="1">
                <a:solidFill>
                  <a:srgbClr val="206D7C"/>
                </a:solidFill>
              </a:rPr>
              <a:t>mogelijk</a:t>
            </a:r>
            <a:r>
              <a:rPr lang="en-US" sz="700" dirty="0">
                <a:solidFill>
                  <a:srgbClr val="206D7C"/>
                </a:solidFill>
              </a:rPr>
              <a:t> </a:t>
            </a:r>
            <a:r>
              <a:rPr lang="en-US" sz="700" dirty="0" err="1">
                <a:solidFill>
                  <a:srgbClr val="206D7C"/>
                </a:solidFill>
              </a:rPr>
              <a:t>onderhouden</a:t>
            </a:r>
            <a:endParaRPr lang="en-US" sz="700" dirty="0">
              <a:solidFill>
                <a:srgbClr val="206D7C"/>
              </a:solidFill>
            </a:endParaRPr>
          </a:p>
        </p:txBody>
      </p:sp>
      <p:sp>
        <p:nvSpPr>
          <p:cNvPr id="46" name="TextBox 45"/>
          <p:cNvSpPr txBox="1"/>
          <p:nvPr/>
        </p:nvSpPr>
        <p:spPr>
          <a:xfrm>
            <a:off x="7189879" y="2336221"/>
            <a:ext cx="1580298" cy="237244"/>
          </a:xfrm>
          <a:prstGeom prst="rect">
            <a:avLst/>
          </a:prstGeom>
          <a:noFill/>
        </p:spPr>
        <p:txBody>
          <a:bodyPr wrap="square" rtlCol="0">
            <a:spAutoFit/>
          </a:bodyPr>
          <a:lstStyle/>
          <a:p>
            <a:pPr lvl="0">
              <a:lnSpc>
                <a:spcPct val="150000"/>
              </a:lnSpc>
            </a:pPr>
            <a:r>
              <a:rPr lang="nl-BE" sz="700" dirty="0">
                <a:solidFill>
                  <a:srgbClr val="206D7C"/>
                </a:solidFill>
              </a:rPr>
              <a:t>Gezonde werksfeer </a:t>
            </a:r>
            <a:r>
              <a:rPr lang="nl-BE" sz="700" dirty="0" err="1">
                <a:solidFill>
                  <a:srgbClr val="206D7C"/>
                </a:solidFill>
              </a:rPr>
              <a:t>creeëren</a:t>
            </a:r>
            <a:r>
              <a:rPr lang="nl-BE" sz="700" dirty="0">
                <a:solidFill>
                  <a:srgbClr val="206D7C"/>
                </a:solidFill>
              </a:rPr>
              <a:t> </a:t>
            </a:r>
          </a:p>
        </p:txBody>
      </p:sp>
      <p:sp>
        <p:nvSpPr>
          <p:cNvPr id="47" name="TextBox 46"/>
          <p:cNvSpPr txBox="1"/>
          <p:nvPr/>
        </p:nvSpPr>
        <p:spPr>
          <a:xfrm>
            <a:off x="7189879" y="2719065"/>
            <a:ext cx="1583474" cy="237244"/>
          </a:xfrm>
          <a:prstGeom prst="rect">
            <a:avLst/>
          </a:prstGeom>
          <a:noFill/>
        </p:spPr>
        <p:txBody>
          <a:bodyPr wrap="square" rtlCol="0">
            <a:spAutoFit/>
          </a:bodyPr>
          <a:lstStyle/>
          <a:p>
            <a:pPr lvl="0">
              <a:lnSpc>
                <a:spcPct val="150000"/>
              </a:lnSpc>
            </a:pPr>
            <a:r>
              <a:rPr lang="en-US" sz="700" dirty="0">
                <a:solidFill>
                  <a:srgbClr val="206D7C"/>
                </a:solidFill>
              </a:rPr>
              <a:t>Steeds </a:t>
            </a:r>
            <a:r>
              <a:rPr lang="en-US" sz="700" dirty="0" err="1">
                <a:solidFill>
                  <a:srgbClr val="206D7C"/>
                </a:solidFill>
              </a:rPr>
              <a:t>klaar</a:t>
            </a:r>
            <a:r>
              <a:rPr lang="en-US" sz="700" dirty="0">
                <a:solidFill>
                  <a:srgbClr val="206D7C"/>
                </a:solidFill>
              </a:rPr>
              <a:t> </a:t>
            </a:r>
            <a:r>
              <a:rPr lang="en-US" sz="700" dirty="0" err="1">
                <a:solidFill>
                  <a:srgbClr val="206D7C"/>
                </a:solidFill>
              </a:rPr>
              <a:t>zijn</a:t>
            </a:r>
            <a:r>
              <a:rPr lang="en-US" sz="700" dirty="0">
                <a:solidFill>
                  <a:srgbClr val="206D7C"/>
                </a:solidFill>
              </a:rPr>
              <a:t> </a:t>
            </a:r>
            <a:r>
              <a:rPr lang="en-US" sz="700" dirty="0" err="1">
                <a:solidFill>
                  <a:srgbClr val="206D7C"/>
                </a:solidFill>
              </a:rPr>
              <a:t>voor</a:t>
            </a:r>
            <a:r>
              <a:rPr lang="en-US" sz="700" dirty="0">
                <a:solidFill>
                  <a:srgbClr val="206D7C"/>
                </a:solidFill>
              </a:rPr>
              <a:t> </a:t>
            </a:r>
            <a:r>
              <a:rPr lang="en-US" sz="700" dirty="0" err="1">
                <a:solidFill>
                  <a:srgbClr val="206D7C"/>
                </a:solidFill>
              </a:rPr>
              <a:t>vooruitgang</a:t>
            </a:r>
            <a:endParaRPr lang="en-US" sz="700" dirty="0">
              <a:solidFill>
                <a:srgbClr val="206D7C"/>
              </a:solidFill>
            </a:endParaRPr>
          </a:p>
        </p:txBody>
      </p:sp>
      <p:sp>
        <p:nvSpPr>
          <p:cNvPr id="48" name="TextBox 47"/>
          <p:cNvSpPr txBox="1"/>
          <p:nvPr/>
        </p:nvSpPr>
        <p:spPr>
          <a:xfrm>
            <a:off x="7165064" y="3148819"/>
            <a:ext cx="1859645" cy="237244"/>
          </a:xfrm>
          <a:prstGeom prst="rect">
            <a:avLst/>
          </a:prstGeom>
          <a:noFill/>
        </p:spPr>
        <p:txBody>
          <a:bodyPr wrap="square" rtlCol="0">
            <a:spAutoFit/>
          </a:bodyPr>
          <a:lstStyle/>
          <a:p>
            <a:pPr lvl="0">
              <a:lnSpc>
                <a:spcPct val="150000"/>
              </a:lnSpc>
            </a:pPr>
            <a:r>
              <a:rPr lang="en-US" sz="700" dirty="0">
                <a:solidFill>
                  <a:srgbClr val="206D7C"/>
                </a:solidFill>
              </a:rPr>
              <a:t>Feedback </a:t>
            </a:r>
            <a:r>
              <a:rPr lang="en-US" sz="700" dirty="0" err="1">
                <a:solidFill>
                  <a:srgbClr val="206D7C"/>
                </a:solidFill>
              </a:rPr>
              <a:t>vragen</a:t>
            </a:r>
            <a:r>
              <a:rPr lang="en-US" sz="700" dirty="0">
                <a:solidFill>
                  <a:srgbClr val="206D7C"/>
                </a:solidFill>
              </a:rPr>
              <a:t> </a:t>
            </a:r>
            <a:r>
              <a:rPr lang="en-US" sz="700" dirty="0" err="1">
                <a:solidFill>
                  <a:srgbClr val="206D7C"/>
                </a:solidFill>
              </a:rPr>
              <a:t>en</a:t>
            </a:r>
            <a:r>
              <a:rPr lang="en-US" sz="700" dirty="0">
                <a:solidFill>
                  <a:srgbClr val="206D7C"/>
                </a:solidFill>
              </a:rPr>
              <a:t> </a:t>
            </a:r>
            <a:r>
              <a:rPr lang="en-US" sz="700" dirty="0" err="1">
                <a:solidFill>
                  <a:srgbClr val="206D7C"/>
                </a:solidFill>
              </a:rPr>
              <a:t>geven</a:t>
            </a:r>
            <a:endParaRPr lang="en-US" sz="700" dirty="0">
              <a:solidFill>
                <a:srgbClr val="206D7C"/>
              </a:solidFill>
            </a:endParaRPr>
          </a:p>
        </p:txBody>
      </p:sp>
      <p:sp>
        <p:nvSpPr>
          <p:cNvPr id="50" name="Rectangle 49"/>
          <p:cNvSpPr/>
          <p:nvPr/>
        </p:nvSpPr>
        <p:spPr>
          <a:xfrm>
            <a:off x="7270278" y="2575699"/>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7271484" y="2579763"/>
            <a:ext cx="908360"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Rectangle 52"/>
          <p:cNvSpPr/>
          <p:nvPr/>
        </p:nvSpPr>
        <p:spPr>
          <a:xfrm>
            <a:off x="7269294" y="2187767"/>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7271484" y="2187767"/>
            <a:ext cx="1203395" cy="50291"/>
          </a:xfrm>
          <a:prstGeom prst="rect">
            <a:avLst/>
          </a:prstGeom>
          <a:solidFill>
            <a:srgbClr val="1B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7253902" y="2986389"/>
            <a:ext cx="1499900"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p:cNvSpPr/>
          <p:nvPr/>
        </p:nvSpPr>
        <p:spPr>
          <a:xfrm>
            <a:off x="7267103" y="3470527"/>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267103" y="3468065"/>
            <a:ext cx="1018522"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TextBox 60"/>
          <p:cNvSpPr txBox="1"/>
          <p:nvPr/>
        </p:nvSpPr>
        <p:spPr>
          <a:xfrm>
            <a:off x="7179496" y="4204912"/>
            <a:ext cx="895719" cy="1408078"/>
          </a:xfrm>
          <a:prstGeom prst="rect">
            <a:avLst/>
          </a:prstGeom>
          <a:noFill/>
        </p:spPr>
        <p:txBody>
          <a:bodyPr wrap="square" rtlCol="0">
            <a:spAutoFit/>
          </a:bodyPr>
          <a:lstStyle/>
          <a:p>
            <a:pPr lvl="0">
              <a:lnSpc>
                <a:spcPct val="250000"/>
              </a:lnSpc>
            </a:pPr>
            <a:r>
              <a:rPr lang="en-GB" sz="600" dirty="0">
                <a:solidFill>
                  <a:srgbClr val="206D7C"/>
                </a:solidFill>
              </a:rPr>
              <a:t>·  FAMILIE</a:t>
            </a:r>
            <a:endParaRPr lang="en-US" sz="600" dirty="0">
              <a:solidFill>
                <a:srgbClr val="206D7C"/>
              </a:solidFill>
            </a:endParaRPr>
          </a:p>
          <a:p>
            <a:pPr lvl="0">
              <a:lnSpc>
                <a:spcPct val="250000"/>
              </a:lnSpc>
            </a:pPr>
            <a:r>
              <a:rPr lang="en-GB" sz="600" dirty="0">
                <a:solidFill>
                  <a:srgbClr val="206D7C"/>
                </a:solidFill>
              </a:rPr>
              <a:t>·  VRIENDEN</a:t>
            </a:r>
            <a:endParaRPr lang="es-ES_tradnl" sz="600" dirty="0">
              <a:solidFill>
                <a:srgbClr val="206D7C"/>
              </a:solidFill>
            </a:endParaRPr>
          </a:p>
          <a:p>
            <a:pPr lvl="0">
              <a:lnSpc>
                <a:spcPct val="250000"/>
              </a:lnSpc>
            </a:pPr>
            <a:r>
              <a:rPr lang="es-ES_tradnl" sz="600" dirty="0">
                <a:solidFill>
                  <a:srgbClr val="206D7C"/>
                </a:solidFill>
              </a:rPr>
              <a:t>·  SPORT</a:t>
            </a:r>
            <a:endParaRPr lang="en-US" sz="600" dirty="0">
              <a:solidFill>
                <a:srgbClr val="206D7C"/>
              </a:solidFill>
            </a:endParaRPr>
          </a:p>
          <a:p>
            <a:pPr lvl="0">
              <a:lnSpc>
                <a:spcPct val="250000"/>
              </a:lnSpc>
            </a:pPr>
            <a:endParaRPr lang="en-US" dirty="0">
              <a:solidFill>
                <a:schemeClr val="tx1">
                  <a:lumMod val="50000"/>
                  <a:lumOff val="50000"/>
                </a:schemeClr>
              </a:solidFill>
            </a:endParaRPr>
          </a:p>
        </p:txBody>
      </p:sp>
      <p:sp>
        <p:nvSpPr>
          <p:cNvPr id="63" name="TextBox 62"/>
          <p:cNvSpPr txBox="1"/>
          <p:nvPr/>
        </p:nvSpPr>
        <p:spPr>
          <a:xfrm>
            <a:off x="7942658" y="4195569"/>
            <a:ext cx="895719" cy="1365117"/>
          </a:xfrm>
          <a:prstGeom prst="rect">
            <a:avLst/>
          </a:prstGeom>
          <a:noFill/>
        </p:spPr>
        <p:txBody>
          <a:bodyPr wrap="square" rtlCol="0">
            <a:spAutoFit/>
          </a:bodyPr>
          <a:lstStyle/>
          <a:p>
            <a:pPr lvl="0">
              <a:lnSpc>
                <a:spcPct val="250000"/>
              </a:lnSpc>
            </a:pPr>
            <a:r>
              <a:rPr lang="en-GB" sz="600" dirty="0">
                <a:solidFill>
                  <a:srgbClr val="206D7C"/>
                </a:solidFill>
              </a:rPr>
              <a:t>· KINDEREN</a:t>
            </a:r>
            <a:endParaRPr lang="en-US" sz="400" dirty="0">
              <a:solidFill>
                <a:srgbClr val="206D7C"/>
              </a:solidFill>
            </a:endParaRPr>
          </a:p>
          <a:p>
            <a:pPr lvl="0">
              <a:lnSpc>
                <a:spcPct val="250000"/>
              </a:lnSpc>
            </a:pPr>
            <a:r>
              <a:rPr lang="en-GB" sz="600" dirty="0">
                <a:solidFill>
                  <a:srgbClr val="206D7C"/>
                </a:solidFill>
              </a:rPr>
              <a:t>·  </a:t>
            </a:r>
            <a:r>
              <a:rPr lang="es-ES_tradnl" sz="600" dirty="0">
                <a:solidFill>
                  <a:srgbClr val="206D7C"/>
                </a:solidFill>
              </a:rPr>
              <a:t>TECHNOLOGIE</a:t>
            </a:r>
          </a:p>
          <a:p>
            <a:pPr lvl="0">
              <a:lnSpc>
                <a:spcPct val="250000"/>
              </a:lnSpc>
            </a:pPr>
            <a:r>
              <a:rPr lang="es-ES_tradnl" sz="600" dirty="0">
                <a:solidFill>
                  <a:srgbClr val="206D7C"/>
                </a:solidFill>
              </a:rPr>
              <a:t>·  </a:t>
            </a:r>
            <a:r>
              <a:rPr lang="nl-BE" sz="600" dirty="0">
                <a:solidFill>
                  <a:srgbClr val="206D7C"/>
                </a:solidFill>
              </a:rPr>
              <a:t>GEZONDHEID</a:t>
            </a:r>
            <a:endParaRPr lang="en-US" sz="600" dirty="0">
              <a:solidFill>
                <a:srgbClr val="206D7C"/>
              </a:solidFill>
            </a:endParaRPr>
          </a:p>
          <a:p>
            <a:pPr lvl="0">
              <a:lnSpc>
                <a:spcPct val="250000"/>
              </a:lnSpc>
            </a:pPr>
            <a:endParaRPr lang="en-US" dirty="0">
              <a:solidFill>
                <a:schemeClr val="tx1">
                  <a:lumMod val="50000"/>
                  <a:lumOff val="50000"/>
                </a:schemeClr>
              </a:solidFill>
            </a:endParaRPr>
          </a:p>
        </p:txBody>
      </p:sp>
      <p:cxnSp>
        <p:nvCxnSpPr>
          <p:cNvPr id="71" name="Straight Connector 70"/>
          <p:cNvCxnSpPr/>
          <p:nvPr/>
        </p:nvCxnSpPr>
        <p:spPr>
          <a:xfrm>
            <a:off x="7278089" y="3851239"/>
            <a:ext cx="1547976"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574156" y="3435776"/>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574156" y="3435776"/>
            <a:ext cx="615521"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74156" y="3657972"/>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cxnSpLocks/>
            <a:endCxn id="90" idx="2"/>
          </p:cNvCxnSpPr>
          <p:nvPr/>
        </p:nvCxnSpPr>
        <p:spPr>
          <a:xfrm flipV="1">
            <a:off x="3575991" y="3661025"/>
            <a:ext cx="800765" cy="1272"/>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697095" y="3440418"/>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697095" y="3440418"/>
            <a:ext cx="287565"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697095" y="3659271"/>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5697095" y="3659271"/>
            <a:ext cx="704851" cy="5492"/>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89" name="Oval 88"/>
          <p:cNvSpPr/>
          <p:nvPr/>
        </p:nvSpPr>
        <p:spPr>
          <a:xfrm>
            <a:off x="4108333" y="3390946"/>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90" name="Oval 89"/>
          <p:cNvSpPr/>
          <p:nvPr/>
        </p:nvSpPr>
        <p:spPr>
          <a:xfrm>
            <a:off x="4376756" y="3616195"/>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91" name="Oval 90"/>
          <p:cNvSpPr/>
          <p:nvPr/>
        </p:nvSpPr>
        <p:spPr>
          <a:xfrm>
            <a:off x="5921686" y="3389859"/>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92" name="Oval 91"/>
          <p:cNvSpPr/>
          <p:nvPr/>
        </p:nvSpPr>
        <p:spPr>
          <a:xfrm>
            <a:off x="6352580" y="3614472"/>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93" name="TextBox 92"/>
          <p:cNvSpPr txBox="1"/>
          <p:nvPr/>
        </p:nvSpPr>
        <p:spPr>
          <a:xfrm>
            <a:off x="2678729" y="3286620"/>
            <a:ext cx="1010662" cy="244939"/>
          </a:xfrm>
          <a:prstGeom prst="rect">
            <a:avLst/>
          </a:prstGeom>
          <a:noFill/>
        </p:spPr>
        <p:txBody>
          <a:bodyPr wrap="square" rtlCol="0">
            <a:spAutoFit/>
          </a:bodyPr>
          <a:lstStyle/>
          <a:p>
            <a:pPr lvl="0">
              <a:lnSpc>
                <a:spcPct val="150000"/>
              </a:lnSpc>
            </a:pPr>
            <a:r>
              <a:rPr lang="en-US" sz="700" dirty="0">
                <a:solidFill>
                  <a:srgbClr val="206D7C"/>
                </a:solidFill>
              </a:rPr>
              <a:t>WERK</a:t>
            </a:r>
          </a:p>
        </p:txBody>
      </p:sp>
      <p:sp>
        <p:nvSpPr>
          <p:cNvPr id="94" name="TextBox 93"/>
          <p:cNvSpPr txBox="1"/>
          <p:nvPr/>
        </p:nvSpPr>
        <p:spPr>
          <a:xfrm>
            <a:off x="2683265" y="3516894"/>
            <a:ext cx="1010662" cy="244939"/>
          </a:xfrm>
          <a:prstGeom prst="rect">
            <a:avLst/>
          </a:prstGeom>
          <a:noFill/>
        </p:spPr>
        <p:txBody>
          <a:bodyPr wrap="square" rtlCol="0">
            <a:spAutoFit/>
          </a:bodyPr>
          <a:lstStyle/>
          <a:p>
            <a:pPr lvl="0">
              <a:lnSpc>
                <a:spcPct val="150000"/>
              </a:lnSpc>
            </a:pPr>
            <a:r>
              <a:rPr lang="en-US" sz="700" dirty="0">
                <a:solidFill>
                  <a:srgbClr val="206D7C"/>
                </a:solidFill>
              </a:rPr>
              <a:t>INNOVATIE</a:t>
            </a:r>
          </a:p>
        </p:txBody>
      </p:sp>
      <p:sp>
        <p:nvSpPr>
          <p:cNvPr id="95" name="TextBox 94"/>
          <p:cNvSpPr txBox="1"/>
          <p:nvPr/>
        </p:nvSpPr>
        <p:spPr>
          <a:xfrm>
            <a:off x="4791475" y="3286620"/>
            <a:ext cx="751699" cy="244939"/>
          </a:xfrm>
          <a:prstGeom prst="rect">
            <a:avLst/>
          </a:prstGeom>
          <a:noFill/>
        </p:spPr>
        <p:txBody>
          <a:bodyPr wrap="square" rtlCol="0">
            <a:spAutoFit/>
          </a:bodyPr>
          <a:lstStyle/>
          <a:p>
            <a:pPr lvl="0">
              <a:lnSpc>
                <a:spcPct val="150000"/>
              </a:lnSpc>
            </a:pPr>
            <a:r>
              <a:rPr lang="en-US" sz="700" dirty="0">
                <a:solidFill>
                  <a:srgbClr val="206D7C"/>
                </a:solidFill>
              </a:rPr>
              <a:t>HOBBIES</a:t>
            </a:r>
          </a:p>
        </p:txBody>
      </p:sp>
      <p:sp>
        <p:nvSpPr>
          <p:cNvPr id="96" name="TextBox 95"/>
          <p:cNvSpPr txBox="1"/>
          <p:nvPr/>
        </p:nvSpPr>
        <p:spPr>
          <a:xfrm>
            <a:off x="4795946" y="3506797"/>
            <a:ext cx="1010662" cy="244939"/>
          </a:xfrm>
          <a:prstGeom prst="rect">
            <a:avLst/>
          </a:prstGeom>
          <a:noFill/>
        </p:spPr>
        <p:txBody>
          <a:bodyPr wrap="square" rtlCol="0">
            <a:spAutoFit/>
          </a:bodyPr>
          <a:lstStyle/>
          <a:p>
            <a:pPr lvl="0">
              <a:lnSpc>
                <a:spcPct val="150000"/>
              </a:lnSpc>
            </a:pPr>
            <a:r>
              <a:rPr lang="en-US" sz="700" dirty="0">
                <a:solidFill>
                  <a:srgbClr val="206D7C"/>
                </a:solidFill>
              </a:rPr>
              <a:t>FAMILIE</a:t>
            </a:r>
          </a:p>
        </p:txBody>
      </p:sp>
      <p:pic>
        <p:nvPicPr>
          <p:cNvPr id="97" name="Picture 96" descr="bio-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357" y="222943"/>
            <a:ext cx="223533" cy="223533"/>
          </a:xfrm>
          <a:prstGeom prst="rect">
            <a:avLst/>
          </a:prstGeom>
        </p:spPr>
      </p:pic>
      <p:pic>
        <p:nvPicPr>
          <p:cNvPr id="98" name="Picture 97" descr="frustrations-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035" y="4316385"/>
            <a:ext cx="208249" cy="208249"/>
          </a:xfrm>
          <a:prstGeom prst="rect">
            <a:avLst/>
          </a:prstGeom>
        </p:spPr>
      </p:pic>
      <p:pic>
        <p:nvPicPr>
          <p:cNvPr id="99" name="Picture 98" descr="goals-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6668" y="4233476"/>
            <a:ext cx="240427" cy="240427"/>
          </a:xfrm>
          <a:prstGeom prst="rect">
            <a:avLst/>
          </a:prstGeom>
        </p:spPr>
      </p:pic>
      <p:pic>
        <p:nvPicPr>
          <p:cNvPr id="101" name="Picture 100" descr="personality-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6717" y="209907"/>
            <a:ext cx="240427" cy="240427"/>
          </a:xfrm>
          <a:prstGeom prst="rect">
            <a:avLst/>
          </a:prstGeom>
        </p:spPr>
      </p:pic>
      <p:sp>
        <p:nvSpPr>
          <p:cNvPr id="105" name="TextBox 104"/>
          <p:cNvSpPr txBox="1"/>
          <p:nvPr/>
        </p:nvSpPr>
        <p:spPr>
          <a:xfrm>
            <a:off x="7155590" y="6115215"/>
            <a:ext cx="714688" cy="200055"/>
          </a:xfrm>
          <a:prstGeom prst="rect">
            <a:avLst/>
          </a:prstGeom>
          <a:noFill/>
        </p:spPr>
        <p:txBody>
          <a:bodyPr wrap="square" rtlCol="0">
            <a:spAutoFit/>
          </a:bodyPr>
          <a:lstStyle/>
          <a:p>
            <a:pPr algn="ctr"/>
            <a:r>
              <a:rPr lang="es-ES_tradnl" sz="700" dirty="0">
                <a:solidFill>
                  <a:schemeClr val="tx1">
                    <a:lumMod val="50000"/>
                    <a:lumOff val="50000"/>
                  </a:schemeClr>
                </a:solidFill>
              </a:rPr>
              <a:t>WhatsApp</a:t>
            </a:r>
            <a:endParaRPr lang="en-US" dirty="0"/>
          </a:p>
        </p:txBody>
      </p:sp>
      <p:sp>
        <p:nvSpPr>
          <p:cNvPr id="64" name="TextBox 63"/>
          <p:cNvSpPr txBox="1"/>
          <p:nvPr/>
        </p:nvSpPr>
        <p:spPr>
          <a:xfrm>
            <a:off x="7208122" y="5309039"/>
            <a:ext cx="1457857" cy="230832"/>
          </a:xfrm>
          <a:prstGeom prst="rect">
            <a:avLst/>
          </a:prstGeom>
          <a:noFill/>
        </p:spPr>
        <p:txBody>
          <a:bodyPr wrap="square" rtlCol="0">
            <a:spAutoFit/>
          </a:bodyPr>
          <a:lstStyle/>
          <a:p>
            <a:r>
              <a:rPr lang="en-US" sz="900" dirty="0" err="1">
                <a:solidFill>
                  <a:srgbClr val="1A8CB2"/>
                </a:solidFill>
              </a:rPr>
              <a:t>Veel</a:t>
            </a:r>
            <a:r>
              <a:rPr lang="en-US" sz="900" dirty="0">
                <a:solidFill>
                  <a:srgbClr val="1A8CB2"/>
                </a:solidFill>
              </a:rPr>
              <a:t> </a:t>
            </a:r>
            <a:r>
              <a:rPr lang="en-US" sz="900" dirty="0" err="1">
                <a:solidFill>
                  <a:srgbClr val="1A8CB2"/>
                </a:solidFill>
              </a:rPr>
              <a:t>gebruikte</a:t>
            </a:r>
            <a:r>
              <a:rPr lang="en-US" sz="900" dirty="0">
                <a:solidFill>
                  <a:srgbClr val="1A8CB2"/>
                </a:solidFill>
              </a:rPr>
              <a:t> apps</a:t>
            </a:r>
          </a:p>
        </p:txBody>
      </p:sp>
      <p:sp>
        <p:nvSpPr>
          <p:cNvPr id="106" name="TextBox 105"/>
          <p:cNvSpPr txBox="1"/>
          <p:nvPr/>
        </p:nvSpPr>
        <p:spPr>
          <a:xfrm>
            <a:off x="7820645" y="6115215"/>
            <a:ext cx="565433" cy="307777"/>
          </a:xfrm>
          <a:prstGeom prst="rect">
            <a:avLst/>
          </a:prstGeom>
          <a:noFill/>
        </p:spPr>
        <p:txBody>
          <a:bodyPr wrap="square" rtlCol="0">
            <a:spAutoFit/>
          </a:bodyPr>
          <a:lstStyle/>
          <a:p>
            <a:pPr algn="ctr"/>
            <a:r>
              <a:rPr lang="nl-BE" sz="700" dirty="0">
                <a:solidFill>
                  <a:srgbClr val="7F7F7F"/>
                </a:solidFill>
              </a:rPr>
              <a:t>Outlook mail</a:t>
            </a:r>
            <a:endParaRPr lang="en-US" sz="700" dirty="0">
              <a:solidFill>
                <a:srgbClr val="7F7F7F"/>
              </a:solidFill>
            </a:endParaRPr>
          </a:p>
        </p:txBody>
      </p:sp>
      <p:sp>
        <p:nvSpPr>
          <p:cNvPr id="107" name="TextBox 106"/>
          <p:cNvSpPr txBox="1"/>
          <p:nvPr/>
        </p:nvSpPr>
        <p:spPr>
          <a:xfrm>
            <a:off x="8364673" y="6125058"/>
            <a:ext cx="714688" cy="307777"/>
          </a:xfrm>
          <a:prstGeom prst="rect">
            <a:avLst/>
          </a:prstGeom>
          <a:noFill/>
        </p:spPr>
        <p:txBody>
          <a:bodyPr wrap="square" rtlCol="0">
            <a:spAutoFit/>
          </a:bodyPr>
          <a:lstStyle/>
          <a:p>
            <a:pPr lvl="0" algn="ctr"/>
            <a:r>
              <a:rPr lang="en-GB" sz="700" dirty="0">
                <a:solidFill>
                  <a:srgbClr val="7F7F7F"/>
                </a:solidFill>
              </a:rPr>
              <a:t>Google Agenda</a:t>
            </a:r>
            <a:endParaRPr lang="en-US" dirty="0"/>
          </a:p>
        </p:txBody>
      </p:sp>
      <p:pic>
        <p:nvPicPr>
          <p:cNvPr id="3" name="Picture 2" descr="motivations-ic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199" y="3006655"/>
            <a:ext cx="158808" cy="230832"/>
          </a:xfrm>
          <a:prstGeom prst="rect">
            <a:avLst/>
          </a:prstGeom>
        </p:spPr>
      </p:pic>
      <p:cxnSp>
        <p:nvCxnSpPr>
          <p:cNvPr id="84" name="Straight Connector 83"/>
          <p:cNvCxnSpPr/>
          <p:nvPr/>
        </p:nvCxnSpPr>
        <p:spPr>
          <a:xfrm>
            <a:off x="7287789" y="5159347"/>
            <a:ext cx="1547976"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5" name="Afbeelding 54" descr="Afbeelding met tekening&#10;&#10;Automatisch gegenereerde beschrijving">
            <a:extLst>
              <a:ext uri="{FF2B5EF4-FFF2-40B4-BE49-F238E27FC236}">
                <a16:creationId xmlns:a16="http://schemas.microsoft.com/office/drawing/2014/main" id="{632FCEE6-B379-491F-AC12-A6128A70BAD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367229" y="5646172"/>
            <a:ext cx="644415" cy="435048"/>
          </a:xfrm>
          <a:prstGeom prst="rect">
            <a:avLst/>
          </a:prstGeom>
        </p:spPr>
      </p:pic>
      <p:pic>
        <p:nvPicPr>
          <p:cNvPr id="4" name="Afbeelding 3" descr="Afbeelding met tekening&#10;&#10;Automatisch gegenereerde beschrijving">
            <a:extLst>
              <a:ext uri="{FF2B5EF4-FFF2-40B4-BE49-F238E27FC236}">
                <a16:creationId xmlns:a16="http://schemas.microsoft.com/office/drawing/2014/main" id="{936E6414-7C00-4893-9341-119D4EC4F2C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108208" y="5646172"/>
            <a:ext cx="752968" cy="435048"/>
          </a:xfrm>
          <a:prstGeom prst="rect">
            <a:avLst/>
          </a:prstGeom>
        </p:spPr>
      </p:pic>
      <p:pic>
        <p:nvPicPr>
          <p:cNvPr id="6" name="Afbeelding 5" descr="Afbeelding met teken&#10;&#10;Automatisch gegenereerde beschrijving">
            <a:extLst>
              <a:ext uri="{FF2B5EF4-FFF2-40B4-BE49-F238E27FC236}">
                <a16:creationId xmlns:a16="http://schemas.microsoft.com/office/drawing/2014/main" id="{E33EFD4E-FBFB-4856-98DA-EF9E0EF0EFA2}"/>
              </a:ext>
            </a:extLst>
          </p:cNvPr>
          <p:cNvPicPr>
            <a:picLocks noChangeAspect="1"/>
          </p:cNvPicPr>
          <p:nvPr/>
        </p:nvPicPr>
        <p:blipFill>
          <a:blip r:embed="rId12"/>
          <a:stretch>
            <a:fillRect/>
          </a:stretch>
        </p:blipFill>
        <p:spPr>
          <a:xfrm>
            <a:off x="7824162" y="5660001"/>
            <a:ext cx="531514" cy="408203"/>
          </a:xfrm>
          <a:prstGeom prst="rect">
            <a:avLst/>
          </a:prstGeom>
        </p:spPr>
      </p:pic>
      <p:pic>
        <p:nvPicPr>
          <p:cNvPr id="8" name="Afbeelding 7" descr="Afbeelding met persoon, man, staand, voorzijde&#10;&#10;Automatisch gegenereerde beschrijving">
            <a:extLst>
              <a:ext uri="{FF2B5EF4-FFF2-40B4-BE49-F238E27FC236}">
                <a16:creationId xmlns:a16="http://schemas.microsoft.com/office/drawing/2014/main" id="{5661422C-1AB3-4916-8CBC-8C0721EF9C23}"/>
              </a:ext>
            </a:extLst>
          </p:cNvPr>
          <p:cNvPicPr>
            <a:picLocks noChangeAspect="1"/>
          </p:cNvPicPr>
          <p:nvPr/>
        </p:nvPicPr>
        <p:blipFill rotWithShape="1">
          <a:blip r:embed="rId13"/>
          <a:srcRect l="36872" r="12694"/>
          <a:stretch/>
        </p:blipFill>
        <p:spPr>
          <a:xfrm>
            <a:off x="7434" y="28704"/>
            <a:ext cx="2406437" cy="3174855"/>
          </a:xfrm>
          <a:prstGeom prst="rect">
            <a:avLst/>
          </a:prstGeom>
        </p:spPr>
      </p:pic>
    </p:spTree>
    <p:extLst>
      <p:ext uri="{BB962C8B-B14F-4D97-AF65-F5344CB8AC3E}">
        <p14:creationId xmlns:p14="http://schemas.microsoft.com/office/powerpoint/2010/main" val="1483044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260</Words>
  <Application>Microsoft Office PowerPoint</Application>
  <PresentationFormat>Diavoorstelling (4:3)</PresentationFormat>
  <Paragraphs>57</Paragraphs>
  <Slides>1</Slides>
  <Notes>1</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vt:i4>
      </vt:variant>
    </vt:vector>
  </HeadingPairs>
  <TitlesOfParts>
    <vt:vector size="5" baseType="lpstr">
      <vt:lpstr>Arial</vt:lpstr>
      <vt:lpstr>Calibri</vt:lpstr>
      <vt:lpstr>Georgia</vt:lpstr>
      <vt:lpstr>Office Theme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Elena</dc:creator>
  <cp:lastModifiedBy>Arthur Deblaere</cp:lastModifiedBy>
  <cp:revision>76</cp:revision>
  <dcterms:created xsi:type="dcterms:W3CDTF">2017-06-29T07:13:46Z</dcterms:created>
  <dcterms:modified xsi:type="dcterms:W3CDTF">2020-02-17T20:10:20Z</dcterms:modified>
</cp:coreProperties>
</file>